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4" r:id="rId3"/>
    <p:sldId id="274" r:id="rId4"/>
    <p:sldId id="257" r:id="rId5"/>
    <p:sldId id="258" r:id="rId6"/>
    <p:sldId id="292" r:id="rId7"/>
    <p:sldId id="276" r:id="rId8"/>
    <p:sldId id="277" r:id="rId9"/>
    <p:sldId id="278" r:id="rId10"/>
    <p:sldId id="259" r:id="rId11"/>
    <p:sldId id="279" r:id="rId12"/>
    <p:sldId id="262" r:id="rId13"/>
    <p:sldId id="280" r:id="rId14"/>
    <p:sldId id="281" r:id="rId15"/>
    <p:sldId id="282" r:id="rId16"/>
    <p:sldId id="283" r:id="rId17"/>
    <p:sldId id="284" r:id="rId18"/>
    <p:sldId id="263" r:id="rId19"/>
    <p:sldId id="265" r:id="rId20"/>
    <p:sldId id="266" r:id="rId21"/>
    <p:sldId id="268" r:id="rId22"/>
    <p:sldId id="269" r:id="rId23"/>
    <p:sldId id="270" r:id="rId24"/>
    <p:sldId id="271" r:id="rId25"/>
    <p:sldId id="285" r:id="rId26"/>
    <p:sldId id="275" r:id="rId27"/>
    <p:sldId id="272" r:id="rId28"/>
    <p:sldId id="286" r:id="rId29"/>
    <p:sldId id="293" r:id="rId30"/>
    <p:sldId id="287" r:id="rId31"/>
    <p:sldId id="288" r:id="rId32"/>
    <p:sldId id="289" r:id="rId33"/>
    <p:sldId id="291"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Hilly</c:v>
                </c:pt>
                <c:pt idx="1">
                  <c:v>Dry</c:v>
                </c:pt>
                <c:pt idx="2">
                  <c:v>Coastal</c:v>
                </c:pt>
                <c:pt idx="3">
                  <c:v>LIFT</c:v>
                </c:pt>
              </c:strCache>
            </c:strRef>
          </c:cat>
          <c:val>
            <c:numRef>
              <c:f>Sheet1!$B$2:$B$5</c:f>
              <c:numCache>
                <c:formatCode>General</c:formatCode>
                <c:ptCount val="4"/>
                <c:pt idx="0">
                  <c:v>79.400000000000006</c:v>
                </c:pt>
                <c:pt idx="1">
                  <c:v>97.6</c:v>
                </c:pt>
                <c:pt idx="2">
                  <c:v>92.8</c:v>
                </c:pt>
                <c:pt idx="3">
                  <c:v>89.9</c:v>
                </c:pt>
              </c:numCache>
            </c:numRef>
          </c:val>
        </c:ser>
        <c:dLbls>
          <c:showLegendKey val="0"/>
          <c:showVal val="1"/>
          <c:showCatName val="0"/>
          <c:showSerName val="0"/>
          <c:showPercent val="0"/>
          <c:showBubbleSize val="0"/>
        </c:dLbls>
        <c:gapWidth val="75"/>
        <c:axId val="124952576"/>
        <c:axId val="124954112"/>
      </c:barChart>
      <c:catAx>
        <c:axId val="124952576"/>
        <c:scaling>
          <c:orientation val="minMax"/>
        </c:scaling>
        <c:delete val="0"/>
        <c:axPos val="b"/>
        <c:majorTickMark val="none"/>
        <c:minorTickMark val="none"/>
        <c:tickLblPos val="nextTo"/>
        <c:crossAx val="124954112"/>
        <c:crosses val="autoZero"/>
        <c:auto val="1"/>
        <c:lblAlgn val="ctr"/>
        <c:lblOffset val="100"/>
        <c:noMultiLvlLbl val="0"/>
      </c:catAx>
      <c:valAx>
        <c:axId val="124954112"/>
        <c:scaling>
          <c:orientation val="minMax"/>
          <c:max val="100"/>
        </c:scaling>
        <c:delete val="0"/>
        <c:axPos val="l"/>
        <c:numFmt formatCode="General" sourceLinked="1"/>
        <c:majorTickMark val="none"/>
        <c:minorTickMark val="none"/>
        <c:tickLblPos val="nextTo"/>
        <c:crossAx val="1249525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99033974919802E-2"/>
          <c:y val="4.4057617797775277E-2"/>
          <c:w val="0.9138396762904637"/>
          <c:h val="0.79689132608423952"/>
        </c:manualLayout>
      </c:layout>
      <c:lineChart>
        <c:grouping val="standard"/>
        <c:varyColors val="0"/>
        <c:ser>
          <c:idx val="0"/>
          <c:order val="0"/>
          <c:tx>
            <c:strRef>
              <c:f>Sheet1!$B$1</c:f>
              <c:strCache>
                <c:ptCount val="1"/>
                <c:pt idx="0">
                  <c:v>Hilly</c:v>
                </c:pt>
              </c:strCache>
            </c:strRef>
          </c:tx>
          <c:cat>
            <c:strRef>
              <c:f>Sheet1!$A$2:$A$13</c:f>
              <c:strCache>
                <c:ptCount val="12"/>
                <c:pt idx="0">
                  <c:v>Jan</c:v>
                </c:pt>
                <c:pt idx="1">
                  <c:v>Feb</c:v>
                </c:pt>
                <c:pt idx="2">
                  <c:v>March</c:v>
                </c:pt>
                <c:pt idx="3">
                  <c:v>Apr</c:v>
                </c:pt>
                <c:pt idx="4">
                  <c:v>May</c:v>
                </c:pt>
                <c:pt idx="5">
                  <c:v>June</c:v>
                </c:pt>
                <c:pt idx="6">
                  <c:v>July</c:v>
                </c:pt>
                <c:pt idx="7">
                  <c:v>Aug</c:v>
                </c:pt>
                <c:pt idx="8">
                  <c:v>Sep</c:v>
                </c:pt>
                <c:pt idx="9">
                  <c:v>Oct</c:v>
                </c:pt>
                <c:pt idx="10">
                  <c:v>Nov</c:v>
                </c:pt>
                <c:pt idx="11">
                  <c:v>Dec</c:v>
                </c:pt>
              </c:strCache>
            </c:strRef>
          </c:cat>
          <c:val>
            <c:numRef>
              <c:f>Sheet1!$B$2:$B$13</c:f>
              <c:numCache>
                <c:formatCode>General</c:formatCode>
                <c:ptCount val="12"/>
                <c:pt idx="0">
                  <c:v>6</c:v>
                </c:pt>
                <c:pt idx="1">
                  <c:v>14.9</c:v>
                </c:pt>
                <c:pt idx="2">
                  <c:v>59.7</c:v>
                </c:pt>
                <c:pt idx="3">
                  <c:v>77.599999999999994</c:v>
                </c:pt>
                <c:pt idx="4">
                  <c:v>65.7</c:v>
                </c:pt>
                <c:pt idx="5">
                  <c:v>28.4</c:v>
                </c:pt>
                <c:pt idx="6">
                  <c:v>4.5</c:v>
                </c:pt>
                <c:pt idx="7">
                  <c:v>3</c:v>
                </c:pt>
                <c:pt idx="8">
                  <c:v>1.5</c:v>
                </c:pt>
                <c:pt idx="9">
                  <c:v>0</c:v>
                </c:pt>
                <c:pt idx="10">
                  <c:v>0</c:v>
                </c:pt>
                <c:pt idx="11">
                  <c:v>1.5</c:v>
                </c:pt>
              </c:numCache>
            </c:numRef>
          </c:val>
          <c:smooth val="0"/>
        </c:ser>
        <c:ser>
          <c:idx val="1"/>
          <c:order val="1"/>
          <c:tx>
            <c:strRef>
              <c:f>Sheet1!$C$1</c:f>
              <c:strCache>
                <c:ptCount val="1"/>
                <c:pt idx="0">
                  <c:v>Dry</c:v>
                </c:pt>
              </c:strCache>
            </c:strRef>
          </c:tx>
          <c:cat>
            <c:strRef>
              <c:f>Sheet1!$A$2:$A$13</c:f>
              <c:strCache>
                <c:ptCount val="12"/>
                <c:pt idx="0">
                  <c:v>Jan</c:v>
                </c:pt>
                <c:pt idx="1">
                  <c:v>Feb</c:v>
                </c:pt>
                <c:pt idx="2">
                  <c:v>March</c:v>
                </c:pt>
                <c:pt idx="3">
                  <c:v>Apr</c:v>
                </c:pt>
                <c:pt idx="4">
                  <c:v>May</c:v>
                </c:pt>
                <c:pt idx="5">
                  <c:v>June</c:v>
                </c:pt>
                <c:pt idx="6">
                  <c:v>July</c:v>
                </c:pt>
                <c:pt idx="7">
                  <c:v>Aug</c:v>
                </c:pt>
                <c:pt idx="8">
                  <c:v>Sep</c:v>
                </c:pt>
                <c:pt idx="9">
                  <c:v>Oct</c:v>
                </c:pt>
                <c:pt idx="10">
                  <c:v>Nov</c:v>
                </c:pt>
                <c:pt idx="11">
                  <c:v>Dec</c:v>
                </c:pt>
              </c:strCache>
            </c:strRef>
          </c:cat>
          <c:val>
            <c:numRef>
              <c:f>Sheet1!$C$2:$C$13</c:f>
              <c:numCache>
                <c:formatCode>General</c:formatCode>
                <c:ptCount val="12"/>
                <c:pt idx="0">
                  <c:v>9</c:v>
                </c:pt>
                <c:pt idx="1">
                  <c:v>23.9</c:v>
                </c:pt>
                <c:pt idx="2">
                  <c:v>41.8</c:v>
                </c:pt>
                <c:pt idx="3">
                  <c:v>50.7</c:v>
                </c:pt>
                <c:pt idx="4">
                  <c:v>44.8</c:v>
                </c:pt>
                <c:pt idx="5">
                  <c:v>26.9</c:v>
                </c:pt>
                <c:pt idx="6">
                  <c:v>6</c:v>
                </c:pt>
                <c:pt idx="7">
                  <c:v>4.5</c:v>
                </c:pt>
                <c:pt idx="8">
                  <c:v>0</c:v>
                </c:pt>
                <c:pt idx="9">
                  <c:v>0</c:v>
                </c:pt>
                <c:pt idx="10">
                  <c:v>0</c:v>
                </c:pt>
                <c:pt idx="11">
                  <c:v>3</c:v>
                </c:pt>
              </c:numCache>
            </c:numRef>
          </c:val>
          <c:smooth val="0"/>
        </c:ser>
        <c:ser>
          <c:idx val="2"/>
          <c:order val="2"/>
          <c:tx>
            <c:strRef>
              <c:f>Sheet1!$D$1</c:f>
              <c:strCache>
                <c:ptCount val="1"/>
                <c:pt idx="0">
                  <c:v>Coastal/Delta</c:v>
                </c:pt>
              </c:strCache>
            </c:strRef>
          </c:tx>
          <c:cat>
            <c:strRef>
              <c:f>Sheet1!$A$2:$A$13</c:f>
              <c:strCache>
                <c:ptCount val="12"/>
                <c:pt idx="0">
                  <c:v>Jan</c:v>
                </c:pt>
                <c:pt idx="1">
                  <c:v>Feb</c:v>
                </c:pt>
                <c:pt idx="2">
                  <c:v>March</c:v>
                </c:pt>
                <c:pt idx="3">
                  <c:v>Apr</c:v>
                </c:pt>
                <c:pt idx="4">
                  <c:v>May</c:v>
                </c:pt>
                <c:pt idx="5">
                  <c:v>June</c:v>
                </c:pt>
                <c:pt idx="6">
                  <c:v>July</c:v>
                </c:pt>
                <c:pt idx="7">
                  <c:v>Aug</c:v>
                </c:pt>
                <c:pt idx="8">
                  <c:v>Sep</c:v>
                </c:pt>
                <c:pt idx="9">
                  <c:v>Oct</c:v>
                </c:pt>
                <c:pt idx="10">
                  <c:v>Nov</c:v>
                </c:pt>
                <c:pt idx="11">
                  <c:v>Dec</c:v>
                </c:pt>
              </c:strCache>
            </c:strRef>
          </c:cat>
          <c:val>
            <c:numRef>
              <c:f>Sheet1!$D$2:$D$13</c:f>
              <c:numCache>
                <c:formatCode>General</c:formatCode>
                <c:ptCount val="12"/>
                <c:pt idx="0">
                  <c:v>0</c:v>
                </c:pt>
                <c:pt idx="1">
                  <c:v>6.1</c:v>
                </c:pt>
                <c:pt idx="2">
                  <c:v>47</c:v>
                </c:pt>
                <c:pt idx="3">
                  <c:v>56.1</c:v>
                </c:pt>
                <c:pt idx="4">
                  <c:v>36.4</c:v>
                </c:pt>
                <c:pt idx="5">
                  <c:v>4.5</c:v>
                </c:pt>
                <c:pt idx="6">
                  <c:v>0</c:v>
                </c:pt>
                <c:pt idx="7">
                  <c:v>0</c:v>
                </c:pt>
                <c:pt idx="8">
                  <c:v>0</c:v>
                </c:pt>
                <c:pt idx="9">
                  <c:v>0</c:v>
                </c:pt>
                <c:pt idx="10">
                  <c:v>0</c:v>
                </c:pt>
                <c:pt idx="11">
                  <c:v>0</c:v>
                </c:pt>
              </c:numCache>
            </c:numRef>
          </c:val>
          <c:smooth val="0"/>
        </c:ser>
        <c:dLbls>
          <c:dLblPos val="l"/>
          <c:showLegendKey val="0"/>
          <c:showVal val="1"/>
          <c:showCatName val="0"/>
          <c:showSerName val="0"/>
          <c:showPercent val="0"/>
          <c:showBubbleSize val="0"/>
        </c:dLbls>
        <c:marker val="1"/>
        <c:smooth val="0"/>
        <c:axId val="134951680"/>
        <c:axId val="134953216"/>
      </c:lineChart>
      <c:catAx>
        <c:axId val="134951680"/>
        <c:scaling>
          <c:orientation val="minMax"/>
        </c:scaling>
        <c:delete val="0"/>
        <c:axPos val="b"/>
        <c:majorTickMark val="out"/>
        <c:minorTickMark val="none"/>
        <c:tickLblPos val="nextTo"/>
        <c:crossAx val="134953216"/>
        <c:crosses val="autoZero"/>
        <c:auto val="1"/>
        <c:lblAlgn val="ctr"/>
        <c:lblOffset val="100"/>
        <c:noMultiLvlLbl val="0"/>
      </c:catAx>
      <c:valAx>
        <c:axId val="134953216"/>
        <c:scaling>
          <c:orientation val="minMax"/>
          <c:max val="100"/>
        </c:scaling>
        <c:delete val="0"/>
        <c:axPos val="l"/>
        <c:numFmt formatCode="General" sourceLinked="1"/>
        <c:majorTickMark val="out"/>
        <c:minorTickMark val="none"/>
        <c:tickLblPos val="nextTo"/>
        <c:crossAx val="134951680"/>
        <c:crosses val="autoZero"/>
        <c:crossBetween val="between"/>
        <c:majorUnit val="20"/>
      </c:valAx>
    </c:plotArea>
    <c:legend>
      <c:legendPos val="r"/>
      <c:layout>
        <c:manualLayout>
          <c:xMode val="edge"/>
          <c:yMode val="edge"/>
          <c:x val="0.78633001603966168"/>
          <c:y val="2.7448756405449325E-2"/>
          <c:w val="0.18099927200917101"/>
          <c:h val="0.20666186726659166"/>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879228638086908E-2"/>
          <c:y val="0.1195047494063242"/>
          <c:w val="0.89715168416447943"/>
          <c:h val="0.72526466008204604"/>
        </c:manualLayout>
      </c:layout>
      <c:barChart>
        <c:barDir val="col"/>
        <c:grouping val="clustered"/>
        <c:varyColors val="0"/>
        <c:ser>
          <c:idx val="0"/>
          <c:order val="0"/>
          <c:tx>
            <c:strRef>
              <c:f>Sheet1!$B$1</c:f>
              <c:strCache>
                <c:ptCount val="1"/>
                <c:pt idx="0">
                  <c:v>Males</c:v>
                </c:pt>
              </c:strCache>
            </c:strRef>
          </c:tx>
          <c:invertIfNegative val="0"/>
          <c:dLbls>
            <c:txPr>
              <a:bodyPr/>
              <a:lstStyle/>
              <a:p>
                <a:pPr>
                  <a:defRPr sz="900"/>
                </a:pPr>
                <a:endParaRPr lang="en-US"/>
              </a:p>
            </c:txPr>
            <c:dLblPos val="outEnd"/>
            <c:showLegendKey val="0"/>
            <c:showVal val="1"/>
            <c:showCatName val="0"/>
            <c:showSerName val="0"/>
            <c:showPercent val="0"/>
            <c:showBubbleSize val="0"/>
            <c:showLeaderLines val="0"/>
          </c:dLbls>
          <c:cat>
            <c:strRef>
              <c:f>Sheet1!$A$2:$A$7</c:f>
              <c:strCache>
                <c:ptCount val="6"/>
                <c:pt idx="0">
                  <c:v>(0-5)</c:v>
                </c:pt>
                <c:pt idx="1">
                  <c:v>(6-11)</c:v>
                </c:pt>
                <c:pt idx="2">
                  <c:v>(12-23)</c:v>
                </c:pt>
                <c:pt idx="3">
                  <c:v>(24-35)</c:v>
                </c:pt>
                <c:pt idx="4">
                  <c:v>(36-47)</c:v>
                </c:pt>
                <c:pt idx="5">
                  <c:v>(48-60)</c:v>
                </c:pt>
              </c:strCache>
            </c:strRef>
          </c:cat>
          <c:val>
            <c:numRef>
              <c:f>Sheet1!$B$2:$B$7</c:f>
              <c:numCache>
                <c:formatCode>General</c:formatCode>
                <c:ptCount val="6"/>
                <c:pt idx="0">
                  <c:v>7.9</c:v>
                </c:pt>
                <c:pt idx="1">
                  <c:v>14.5</c:v>
                </c:pt>
                <c:pt idx="2">
                  <c:v>25.5</c:v>
                </c:pt>
                <c:pt idx="3">
                  <c:v>27.1</c:v>
                </c:pt>
                <c:pt idx="4">
                  <c:v>21.8</c:v>
                </c:pt>
                <c:pt idx="5">
                  <c:v>24</c:v>
                </c:pt>
              </c:numCache>
            </c:numRef>
          </c:val>
        </c:ser>
        <c:ser>
          <c:idx val="1"/>
          <c:order val="1"/>
          <c:tx>
            <c:strRef>
              <c:f>Sheet1!$C$1</c:f>
              <c:strCache>
                <c:ptCount val="1"/>
                <c:pt idx="0">
                  <c:v>Females</c:v>
                </c:pt>
              </c:strCache>
            </c:strRef>
          </c:tx>
          <c:invertIfNegative val="0"/>
          <c:dLbls>
            <c:txPr>
              <a:bodyPr/>
              <a:lstStyle/>
              <a:p>
                <a:pPr>
                  <a:defRPr sz="900"/>
                </a:pPr>
                <a:endParaRPr lang="en-US"/>
              </a:p>
            </c:txPr>
            <c:dLblPos val="outEnd"/>
            <c:showLegendKey val="0"/>
            <c:showVal val="1"/>
            <c:showCatName val="0"/>
            <c:showSerName val="0"/>
            <c:showPercent val="0"/>
            <c:showBubbleSize val="0"/>
            <c:showLeaderLines val="0"/>
          </c:dLbls>
          <c:cat>
            <c:strRef>
              <c:f>Sheet1!$A$2:$A$7</c:f>
              <c:strCache>
                <c:ptCount val="6"/>
                <c:pt idx="0">
                  <c:v>(0-5)</c:v>
                </c:pt>
                <c:pt idx="1">
                  <c:v>(6-11)</c:v>
                </c:pt>
                <c:pt idx="2">
                  <c:v>(12-23)</c:v>
                </c:pt>
                <c:pt idx="3">
                  <c:v>(24-35)</c:v>
                </c:pt>
                <c:pt idx="4">
                  <c:v>(36-47)</c:v>
                </c:pt>
                <c:pt idx="5">
                  <c:v>(48-60)</c:v>
                </c:pt>
              </c:strCache>
            </c:strRef>
          </c:cat>
          <c:val>
            <c:numRef>
              <c:f>Sheet1!$C$2:$C$7</c:f>
              <c:numCache>
                <c:formatCode>General</c:formatCode>
                <c:ptCount val="6"/>
                <c:pt idx="0">
                  <c:v>5</c:v>
                </c:pt>
                <c:pt idx="1">
                  <c:v>11.4</c:v>
                </c:pt>
                <c:pt idx="2">
                  <c:v>19.899999999999999</c:v>
                </c:pt>
                <c:pt idx="3">
                  <c:v>24.5</c:v>
                </c:pt>
                <c:pt idx="4">
                  <c:v>27.5</c:v>
                </c:pt>
                <c:pt idx="5">
                  <c:v>33.299999999999997</c:v>
                </c:pt>
              </c:numCache>
            </c:numRef>
          </c:val>
        </c:ser>
        <c:ser>
          <c:idx val="2"/>
          <c:order val="2"/>
          <c:tx>
            <c:strRef>
              <c:f>Sheet1!$D$1</c:f>
              <c:strCache>
                <c:ptCount val="1"/>
                <c:pt idx="0">
                  <c:v>Total</c:v>
                </c:pt>
              </c:strCache>
            </c:strRef>
          </c:tx>
          <c:invertIfNegative val="0"/>
          <c:dLbls>
            <c:txPr>
              <a:bodyPr/>
              <a:lstStyle/>
              <a:p>
                <a:pPr>
                  <a:defRPr sz="900"/>
                </a:pPr>
                <a:endParaRPr lang="en-US"/>
              </a:p>
            </c:txPr>
            <c:dLblPos val="outEnd"/>
            <c:showLegendKey val="0"/>
            <c:showVal val="1"/>
            <c:showCatName val="0"/>
            <c:showSerName val="0"/>
            <c:showPercent val="0"/>
            <c:showBubbleSize val="0"/>
            <c:showLeaderLines val="0"/>
          </c:dLbls>
          <c:cat>
            <c:strRef>
              <c:f>Sheet1!$A$2:$A$7</c:f>
              <c:strCache>
                <c:ptCount val="6"/>
                <c:pt idx="0">
                  <c:v>(0-5)</c:v>
                </c:pt>
                <c:pt idx="1">
                  <c:v>(6-11)</c:v>
                </c:pt>
                <c:pt idx="2">
                  <c:v>(12-23)</c:v>
                </c:pt>
                <c:pt idx="3">
                  <c:v>(24-35)</c:v>
                </c:pt>
                <c:pt idx="4">
                  <c:v>(36-47)</c:v>
                </c:pt>
                <c:pt idx="5">
                  <c:v>(48-60)</c:v>
                </c:pt>
              </c:strCache>
            </c:strRef>
          </c:cat>
          <c:val>
            <c:numRef>
              <c:f>Sheet1!$D$2:$D$7</c:f>
              <c:numCache>
                <c:formatCode>General</c:formatCode>
                <c:ptCount val="6"/>
                <c:pt idx="0">
                  <c:v>6.5</c:v>
                </c:pt>
                <c:pt idx="1">
                  <c:v>13.1</c:v>
                </c:pt>
                <c:pt idx="2">
                  <c:v>22.7</c:v>
                </c:pt>
                <c:pt idx="3">
                  <c:v>25.8</c:v>
                </c:pt>
                <c:pt idx="4">
                  <c:v>24.6</c:v>
                </c:pt>
                <c:pt idx="5">
                  <c:v>28.3</c:v>
                </c:pt>
              </c:numCache>
            </c:numRef>
          </c:val>
        </c:ser>
        <c:dLbls>
          <c:dLblPos val="outEnd"/>
          <c:showLegendKey val="0"/>
          <c:showVal val="1"/>
          <c:showCatName val="0"/>
          <c:showSerName val="0"/>
          <c:showPercent val="0"/>
          <c:showBubbleSize val="0"/>
        </c:dLbls>
        <c:gapWidth val="150"/>
        <c:axId val="135001600"/>
        <c:axId val="135003520"/>
      </c:barChart>
      <c:catAx>
        <c:axId val="135001600"/>
        <c:scaling>
          <c:orientation val="minMax"/>
        </c:scaling>
        <c:delete val="0"/>
        <c:axPos val="b"/>
        <c:title>
          <c:tx>
            <c:rich>
              <a:bodyPr/>
              <a:lstStyle/>
              <a:p>
                <a:pPr>
                  <a:defRPr/>
                </a:pPr>
                <a:r>
                  <a:rPr lang="en-GB"/>
                  <a:t>Age in months</a:t>
                </a:r>
              </a:p>
            </c:rich>
          </c:tx>
          <c:layout/>
          <c:overlay val="0"/>
        </c:title>
        <c:majorTickMark val="out"/>
        <c:minorTickMark val="none"/>
        <c:tickLblPos val="nextTo"/>
        <c:crossAx val="135003520"/>
        <c:crosses val="autoZero"/>
        <c:auto val="1"/>
        <c:lblAlgn val="ctr"/>
        <c:lblOffset val="100"/>
        <c:noMultiLvlLbl val="0"/>
      </c:catAx>
      <c:valAx>
        <c:axId val="135003520"/>
        <c:scaling>
          <c:orientation val="minMax"/>
        </c:scaling>
        <c:delete val="0"/>
        <c:axPos val="l"/>
        <c:title>
          <c:tx>
            <c:rich>
              <a:bodyPr rot="0" vert="horz"/>
              <a:lstStyle/>
              <a:p>
                <a:pPr>
                  <a:defRPr/>
                </a:pPr>
                <a:r>
                  <a:rPr lang="en-GB"/>
                  <a:t>%</a:t>
                </a:r>
              </a:p>
            </c:rich>
          </c:tx>
          <c:layout/>
          <c:overlay val="0"/>
        </c:title>
        <c:numFmt formatCode="General" sourceLinked="1"/>
        <c:majorTickMark val="out"/>
        <c:minorTickMark val="none"/>
        <c:tickLblPos val="nextTo"/>
        <c:crossAx val="135001600"/>
        <c:crosses val="autoZero"/>
        <c:crossBetween val="between"/>
      </c:valAx>
    </c:plotArea>
    <c:legend>
      <c:legendPos val="r"/>
      <c:layout>
        <c:manualLayout>
          <c:xMode val="edge"/>
          <c:yMode val="edge"/>
          <c:x val="7.2882764654418231E-2"/>
          <c:y val="1.8776090488688939E-2"/>
          <c:w val="0.11693205016039662"/>
          <c:h val="0.21551911289681808"/>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3879228638086908E-2"/>
          <c:y val="0.1195047494063242"/>
          <c:w val="0.89715168416447943"/>
          <c:h val="0.72526466008204604"/>
        </c:manualLayout>
      </c:layout>
      <c:barChart>
        <c:barDir val="col"/>
        <c:grouping val="clustered"/>
        <c:varyColors val="0"/>
        <c:ser>
          <c:idx val="0"/>
          <c:order val="0"/>
          <c:tx>
            <c:strRef>
              <c:f>Sheet1!$B$1</c:f>
              <c:strCache>
                <c:ptCount val="1"/>
                <c:pt idx="0">
                  <c:v>Males</c:v>
                </c:pt>
              </c:strCache>
            </c:strRef>
          </c:tx>
          <c:invertIfNegative val="0"/>
          <c:dLbls>
            <c:txPr>
              <a:bodyPr/>
              <a:lstStyle/>
              <a:p>
                <a:pPr>
                  <a:defRPr sz="900"/>
                </a:pPr>
                <a:endParaRPr lang="en-US"/>
              </a:p>
            </c:txPr>
            <c:dLblPos val="outEnd"/>
            <c:showLegendKey val="0"/>
            <c:showVal val="1"/>
            <c:showCatName val="0"/>
            <c:showSerName val="0"/>
            <c:showPercent val="0"/>
            <c:showBubbleSize val="0"/>
            <c:showLeaderLines val="0"/>
          </c:dLbls>
          <c:cat>
            <c:strRef>
              <c:f>Sheet1!$A$2:$A$7</c:f>
              <c:strCache>
                <c:ptCount val="6"/>
                <c:pt idx="0">
                  <c:v>(0-5)</c:v>
                </c:pt>
                <c:pt idx="1">
                  <c:v>(6-11)</c:v>
                </c:pt>
                <c:pt idx="2">
                  <c:v>(12-23)</c:v>
                </c:pt>
                <c:pt idx="3">
                  <c:v>(24-35)</c:v>
                </c:pt>
                <c:pt idx="4">
                  <c:v>(36-47)</c:v>
                </c:pt>
                <c:pt idx="5">
                  <c:v>(48-60)</c:v>
                </c:pt>
              </c:strCache>
            </c:strRef>
          </c:cat>
          <c:val>
            <c:numRef>
              <c:f>Sheet1!$B$2:$B$7</c:f>
              <c:numCache>
                <c:formatCode>General</c:formatCode>
                <c:ptCount val="6"/>
                <c:pt idx="0">
                  <c:v>10.8</c:v>
                </c:pt>
                <c:pt idx="1">
                  <c:v>13.3</c:v>
                </c:pt>
                <c:pt idx="2">
                  <c:v>35.200000000000003</c:v>
                </c:pt>
                <c:pt idx="3">
                  <c:v>36</c:v>
                </c:pt>
                <c:pt idx="4">
                  <c:v>41.7</c:v>
                </c:pt>
                <c:pt idx="5">
                  <c:v>36.9</c:v>
                </c:pt>
              </c:numCache>
            </c:numRef>
          </c:val>
        </c:ser>
        <c:ser>
          <c:idx val="1"/>
          <c:order val="1"/>
          <c:tx>
            <c:strRef>
              <c:f>Sheet1!$C$1</c:f>
              <c:strCache>
                <c:ptCount val="1"/>
                <c:pt idx="0">
                  <c:v>Females</c:v>
                </c:pt>
              </c:strCache>
            </c:strRef>
          </c:tx>
          <c:invertIfNegative val="0"/>
          <c:dLbls>
            <c:txPr>
              <a:bodyPr/>
              <a:lstStyle/>
              <a:p>
                <a:pPr>
                  <a:defRPr sz="900"/>
                </a:pPr>
                <a:endParaRPr lang="en-US"/>
              </a:p>
            </c:txPr>
            <c:dLblPos val="outEnd"/>
            <c:showLegendKey val="0"/>
            <c:showVal val="1"/>
            <c:showCatName val="0"/>
            <c:showSerName val="0"/>
            <c:showPercent val="0"/>
            <c:showBubbleSize val="0"/>
            <c:showLeaderLines val="0"/>
          </c:dLbls>
          <c:cat>
            <c:strRef>
              <c:f>Sheet1!$A$2:$A$7</c:f>
              <c:strCache>
                <c:ptCount val="6"/>
                <c:pt idx="0">
                  <c:v>(0-5)</c:v>
                </c:pt>
                <c:pt idx="1">
                  <c:v>(6-11)</c:v>
                </c:pt>
                <c:pt idx="2">
                  <c:v>(12-23)</c:v>
                </c:pt>
                <c:pt idx="3">
                  <c:v>(24-35)</c:v>
                </c:pt>
                <c:pt idx="4">
                  <c:v>(36-47)</c:v>
                </c:pt>
                <c:pt idx="5">
                  <c:v>(48-60)</c:v>
                </c:pt>
              </c:strCache>
            </c:strRef>
          </c:cat>
          <c:val>
            <c:numRef>
              <c:f>Sheet1!$C$2:$C$7</c:f>
              <c:numCache>
                <c:formatCode>General</c:formatCode>
                <c:ptCount val="6"/>
                <c:pt idx="0">
                  <c:v>8.3000000000000007</c:v>
                </c:pt>
                <c:pt idx="1">
                  <c:v>9.8000000000000007</c:v>
                </c:pt>
                <c:pt idx="2">
                  <c:v>28</c:v>
                </c:pt>
                <c:pt idx="3">
                  <c:v>36.4</c:v>
                </c:pt>
                <c:pt idx="4">
                  <c:v>42.4</c:v>
                </c:pt>
                <c:pt idx="5">
                  <c:v>40.5</c:v>
                </c:pt>
              </c:numCache>
            </c:numRef>
          </c:val>
        </c:ser>
        <c:ser>
          <c:idx val="2"/>
          <c:order val="2"/>
          <c:tx>
            <c:strRef>
              <c:f>Sheet1!$D$1</c:f>
              <c:strCache>
                <c:ptCount val="1"/>
                <c:pt idx="0">
                  <c:v>Total</c:v>
                </c:pt>
              </c:strCache>
            </c:strRef>
          </c:tx>
          <c:invertIfNegative val="0"/>
          <c:dLbls>
            <c:txPr>
              <a:bodyPr/>
              <a:lstStyle/>
              <a:p>
                <a:pPr>
                  <a:defRPr sz="900"/>
                </a:pPr>
                <a:endParaRPr lang="en-US"/>
              </a:p>
            </c:txPr>
            <c:dLblPos val="outEnd"/>
            <c:showLegendKey val="0"/>
            <c:showVal val="1"/>
            <c:showCatName val="0"/>
            <c:showSerName val="0"/>
            <c:showPercent val="0"/>
            <c:showBubbleSize val="0"/>
            <c:showLeaderLines val="0"/>
          </c:dLbls>
          <c:cat>
            <c:strRef>
              <c:f>Sheet1!$A$2:$A$7</c:f>
              <c:strCache>
                <c:ptCount val="6"/>
                <c:pt idx="0">
                  <c:v>(0-5)</c:v>
                </c:pt>
                <c:pt idx="1">
                  <c:v>(6-11)</c:v>
                </c:pt>
                <c:pt idx="2">
                  <c:v>(12-23)</c:v>
                </c:pt>
                <c:pt idx="3">
                  <c:v>(24-35)</c:v>
                </c:pt>
                <c:pt idx="4">
                  <c:v>(36-47)</c:v>
                </c:pt>
                <c:pt idx="5">
                  <c:v>(48-60)</c:v>
                </c:pt>
              </c:strCache>
            </c:strRef>
          </c:cat>
          <c:val>
            <c:numRef>
              <c:f>Sheet1!$D$2:$D$7</c:f>
              <c:numCache>
                <c:formatCode>General</c:formatCode>
                <c:ptCount val="6"/>
                <c:pt idx="0">
                  <c:v>9.5</c:v>
                </c:pt>
                <c:pt idx="1">
                  <c:v>11.7</c:v>
                </c:pt>
                <c:pt idx="2">
                  <c:v>31.6</c:v>
                </c:pt>
                <c:pt idx="3">
                  <c:v>36.200000000000003</c:v>
                </c:pt>
                <c:pt idx="4">
                  <c:v>42</c:v>
                </c:pt>
                <c:pt idx="5">
                  <c:v>38.5</c:v>
                </c:pt>
              </c:numCache>
            </c:numRef>
          </c:val>
        </c:ser>
        <c:dLbls>
          <c:dLblPos val="outEnd"/>
          <c:showLegendKey val="0"/>
          <c:showVal val="1"/>
          <c:showCatName val="0"/>
          <c:showSerName val="0"/>
          <c:showPercent val="0"/>
          <c:showBubbleSize val="0"/>
        </c:dLbls>
        <c:gapWidth val="150"/>
        <c:axId val="134745088"/>
        <c:axId val="134759552"/>
      </c:barChart>
      <c:catAx>
        <c:axId val="134745088"/>
        <c:scaling>
          <c:orientation val="minMax"/>
        </c:scaling>
        <c:delete val="0"/>
        <c:axPos val="b"/>
        <c:title>
          <c:tx>
            <c:rich>
              <a:bodyPr/>
              <a:lstStyle/>
              <a:p>
                <a:pPr>
                  <a:defRPr/>
                </a:pPr>
                <a:r>
                  <a:rPr lang="en-GB"/>
                  <a:t>Age in months</a:t>
                </a:r>
              </a:p>
            </c:rich>
          </c:tx>
          <c:layout/>
          <c:overlay val="0"/>
        </c:title>
        <c:majorTickMark val="out"/>
        <c:minorTickMark val="none"/>
        <c:tickLblPos val="nextTo"/>
        <c:crossAx val="134759552"/>
        <c:crosses val="autoZero"/>
        <c:auto val="1"/>
        <c:lblAlgn val="ctr"/>
        <c:lblOffset val="100"/>
        <c:noMultiLvlLbl val="0"/>
      </c:catAx>
      <c:valAx>
        <c:axId val="134759552"/>
        <c:scaling>
          <c:orientation val="minMax"/>
        </c:scaling>
        <c:delete val="0"/>
        <c:axPos val="l"/>
        <c:title>
          <c:tx>
            <c:rich>
              <a:bodyPr rot="0" vert="horz"/>
              <a:lstStyle/>
              <a:p>
                <a:pPr>
                  <a:defRPr/>
                </a:pPr>
                <a:r>
                  <a:rPr lang="en-GB"/>
                  <a:t>%</a:t>
                </a:r>
              </a:p>
            </c:rich>
          </c:tx>
          <c:layout/>
          <c:overlay val="0"/>
        </c:title>
        <c:numFmt formatCode="General" sourceLinked="1"/>
        <c:majorTickMark val="out"/>
        <c:minorTickMark val="none"/>
        <c:tickLblPos val="nextTo"/>
        <c:crossAx val="134745088"/>
        <c:crosses val="autoZero"/>
        <c:crossBetween val="between"/>
      </c:valAx>
    </c:plotArea>
    <c:legend>
      <c:legendPos val="r"/>
      <c:layout>
        <c:manualLayout>
          <c:xMode val="edge"/>
          <c:yMode val="edge"/>
          <c:x val="7.2882764654418231E-2"/>
          <c:y val="1.8776090488688939E-2"/>
          <c:w val="0.11693205016039662"/>
          <c:h val="0.21551911289681808"/>
        </c:manualLayout>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081B622-C1CC-4EC7-B176-D668869703F6}" type="datetimeFigureOut">
              <a:rPr lang="en-GB" smtClean="0"/>
              <a:t>26/05/2014</a:t>
            </a:fld>
            <a:endParaRPr lang="en-GB"/>
          </a:p>
        </p:txBody>
      </p:sp>
      <p:sp>
        <p:nvSpPr>
          <p:cNvPr id="8" name="Slide Number Placeholder 7"/>
          <p:cNvSpPr>
            <a:spLocks noGrp="1"/>
          </p:cNvSpPr>
          <p:nvPr>
            <p:ph type="sldNum" sz="quarter" idx="11"/>
          </p:nvPr>
        </p:nvSpPr>
        <p:spPr/>
        <p:txBody>
          <a:bodyPr/>
          <a:lstStyle/>
          <a:p>
            <a:fld id="{778DD26C-3C16-498A-9D23-5A48A342365B}"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1B622-C1CC-4EC7-B176-D668869703F6}" type="datetimeFigureOut">
              <a:rPr lang="en-GB" smtClean="0"/>
              <a:t>26/05/2014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DD26C-3C16-498A-9D23-5A48A342365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81B622-C1CC-4EC7-B176-D668869703F6}" type="datetimeFigureOut">
              <a:rPr lang="en-GB" smtClean="0"/>
              <a:t>26/05/2014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DD26C-3C16-498A-9D23-5A48A342365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081B622-C1CC-4EC7-B176-D668869703F6}" type="datetimeFigureOut">
              <a:rPr lang="en-GB" smtClean="0"/>
              <a:t>26/05/2014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DD26C-3C16-498A-9D23-5A48A342365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81B622-C1CC-4EC7-B176-D668869703F6}" type="datetimeFigureOut">
              <a:rPr lang="en-GB" smtClean="0"/>
              <a:t>26/05/2014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DD26C-3C16-498A-9D23-5A48A342365B}"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081B622-C1CC-4EC7-B176-D668869703F6}" type="datetimeFigureOut">
              <a:rPr lang="en-GB" smtClean="0"/>
              <a:t>26/05/2014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DD26C-3C16-498A-9D23-5A48A342365B}"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081B622-C1CC-4EC7-B176-D668869703F6}" type="datetimeFigureOut">
              <a:rPr lang="en-GB" smtClean="0"/>
              <a:t>26/05/2014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DD26C-3C16-498A-9D23-5A48A342365B}"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81B622-C1CC-4EC7-B176-D668869703F6}" type="datetimeFigureOut">
              <a:rPr lang="en-GB" smtClean="0"/>
              <a:t>26/05/2014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DD26C-3C16-498A-9D23-5A48A342365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1B622-C1CC-4EC7-B176-D668869703F6}" type="datetimeFigureOut">
              <a:rPr lang="en-GB" smtClean="0"/>
              <a:t>26/05/2014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DD26C-3C16-498A-9D23-5A48A342365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1B622-C1CC-4EC7-B176-D668869703F6}" type="datetimeFigureOut">
              <a:rPr lang="en-GB" smtClean="0"/>
              <a:t>26/05/2014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DD26C-3C16-498A-9D23-5A48A342365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81B622-C1CC-4EC7-B176-D668869703F6}" type="datetimeFigureOut">
              <a:rPr lang="en-GB" smtClean="0"/>
              <a:t>26/05/2014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DD26C-3C16-498A-9D23-5A48A342365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081B622-C1CC-4EC7-B176-D668869703F6}" type="datetimeFigureOut">
              <a:rPr lang="en-GB" smtClean="0"/>
              <a:t>26/05/2014</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78DD26C-3C16-498A-9D23-5A48A342365B}"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412776"/>
            <a:ext cx="7702624" cy="3168352"/>
          </a:xfrm>
        </p:spPr>
        <p:txBody>
          <a:bodyPr>
            <a:noAutofit/>
          </a:bodyPr>
          <a:lstStyle/>
          <a:p>
            <a:r>
              <a:rPr lang="en-GB" sz="4800" b="1" dirty="0" smtClean="0"/>
              <a:t>Launch </a:t>
            </a:r>
            <a:r>
              <a:rPr lang="en-GB" sz="4800" b="1" dirty="0"/>
              <a:t>of the Draft 2013 Household </a:t>
            </a:r>
            <a:r>
              <a:rPr lang="en-GB" sz="4800" b="1" dirty="0" smtClean="0"/>
              <a:t>Survey: </a:t>
            </a:r>
            <a:br>
              <a:rPr lang="en-GB" sz="4800" b="1" dirty="0" smtClean="0"/>
            </a:br>
            <a:r>
              <a:rPr lang="en-GB" sz="4800" b="1" dirty="0" smtClean="0"/>
              <a:t>A story of rapid change but often in both LIFT and Control villages</a:t>
            </a:r>
            <a:endParaRPr lang="en-GB" sz="4800" dirty="0"/>
          </a:p>
        </p:txBody>
      </p:sp>
      <p:sp>
        <p:nvSpPr>
          <p:cNvPr id="3" name="Subtitle 2"/>
          <p:cNvSpPr>
            <a:spLocks noGrp="1"/>
          </p:cNvSpPr>
          <p:nvPr>
            <p:ph type="subTitle" idx="1"/>
          </p:nvPr>
        </p:nvSpPr>
        <p:spPr/>
        <p:txBody>
          <a:bodyPr>
            <a:normAutofit fontScale="92500" lnSpcReduction="10000"/>
          </a:bodyPr>
          <a:lstStyle/>
          <a:p>
            <a:r>
              <a:rPr lang="en-GB" dirty="0"/>
              <a:t>Mandalay </a:t>
            </a:r>
            <a:r>
              <a:rPr lang="en-GB" dirty="0" smtClean="0"/>
              <a:t>Room </a:t>
            </a:r>
          </a:p>
          <a:p>
            <a:r>
              <a:rPr lang="en-GB" dirty="0" smtClean="0"/>
              <a:t>26 </a:t>
            </a:r>
            <a:r>
              <a:rPr lang="en-US" dirty="0" smtClean="0"/>
              <a:t>May 2014</a:t>
            </a:r>
          </a:p>
          <a:p>
            <a:r>
              <a:rPr lang="en-US" dirty="0" smtClean="0"/>
              <a:t>Simon Baker (ICF)</a:t>
            </a:r>
            <a:endParaRPr lang="en-GB" dirty="0"/>
          </a:p>
        </p:txBody>
      </p:sp>
    </p:spTree>
    <p:extLst>
      <p:ext uri="{BB962C8B-B14F-4D97-AF65-F5344CB8AC3E}">
        <p14:creationId xmlns:p14="http://schemas.microsoft.com/office/powerpoint/2010/main" val="3815507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Source of household </a:t>
            </a:r>
            <a:r>
              <a:rPr lang="en-GB" b="1" dirty="0" smtClean="0"/>
              <a:t>income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7711237"/>
              </p:ext>
            </p:extLst>
          </p:nvPr>
        </p:nvGraphicFramePr>
        <p:xfrm>
          <a:off x="467542" y="1628802"/>
          <a:ext cx="8136906" cy="4608509"/>
        </p:xfrm>
        <a:graphic>
          <a:graphicData uri="http://schemas.openxmlformats.org/drawingml/2006/table">
            <a:tbl>
              <a:tblPr firstRow="1" firstCol="1" bandRow="1">
                <a:tableStyleId>{5C22544A-7EE6-4342-B048-85BDC9FD1C3A}</a:tableStyleId>
              </a:tblPr>
              <a:tblGrid>
                <a:gridCol w="1918451"/>
                <a:gridCol w="774776"/>
                <a:gridCol w="774776"/>
                <a:gridCol w="883068"/>
                <a:gridCol w="861058"/>
                <a:gridCol w="859296"/>
                <a:gridCol w="877785"/>
                <a:gridCol w="1187696"/>
              </a:tblGrid>
              <a:tr h="1323816">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476215">
                <a:tc>
                  <a:txBody>
                    <a:bodyPr/>
                    <a:lstStyle/>
                    <a:p>
                      <a:pPr>
                        <a:lnSpc>
                          <a:spcPct val="115000"/>
                        </a:lnSpc>
                        <a:spcBef>
                          <a:spcPts val="200"/>
                        </a:spcBef>
                        <a:spcAft>
                          <a:spcPts val="200"/>
                        </a:spcAft>
                      </a:pPr>
                      <a:r>
                        <a:rPr lang="en-GB" sz="1100">
                          <a:effectLst/>
                        </a:rPr>
                        <a:t>Sale of tubers and root crops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-3.9**</a:t>
                      </a:r>
                      <a:endParaRPr lang="en-GB" sz="1400">
                        <a:solidFill>
                          <a:srgbClr val="000000"/>
                        </a:solidFill>
                        <a:effectLst/>
                        <a:latin typeface="Times New Roman"/>
                        <a:ea typeface="Calibri"/>
                        <a:cs typeface="Cordia New"/>
                      </a:endParaRPr>
                    </a:p>
                  </a:txBody>
                  <a:tcPr marL="68580" marR="68580" marT="0" marB="0"/>
                </a:tc>
              </a:tr>
              <a:tr h="476215">
                <a:tc>
                  <a:txBody>
                    <a:bodyPr/>
                    <a:lstStyle/>
                    <a:p>
                      <a:pPr>
                        <a:lnSpc>
                          <a:spcPct val="115000"/>
                        </a:lnSpc>
                        <a:spcBef>
                          <a:spcPts val="200"/>
                        </a:spcBef>
                        <a:spcAft>
                          <a:spcPts val="200"/>
                        </a:spcAft>
                      </a:pPr>
                      <a:r>
                        <a:rPr lang="en-GB" sz="1100">
                          <a:effectLst/>
                        </a:rPr>
                        <a:t>Sale of toddy products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3.4***</a:t>
                      </a:r>
                      <a:endParaRPr lang="en-GB" sz="1400">
                        <a:solidFill>
                          <a:srgbClr val="000000"/>
                        </a:solidFill>
                        <a:effectLst/>
                        <a:latin typeface="Times New Roman"/>
                        <a:ea typeface="Calibri"/>
                        <a:cs typeface="Cordia New"/>
                      </a:endParaRPr>
                    </a:p>
                  </a:txBody>
                  <a:tcPr marL="68580" marR="68580" marT="0" marB="0"/>
                </a:tc>
              </a:tr>
              <a:tr h="721971">
                <a:tc>
                  <a:txBody>
                    <a:bodyPr/>
                    <a:lstStyle/>
                    <a:p>
                      <a:pPr>
                        <a:lnSpc>
                          <a:spcPct val="115000"/>
                        </a:lnSpc>
                        <a:spcBef>
                          <a:spcPts val="200"/>
                        </a:spcBef>
                        <a:spcAft>
                          <a:spcPts val="200"/>
                        </a:spcAft>
                      </a:pPr>
                      <a:r>
                        <a:rPr lang="en-GB" sz="1100">
                          <a:effectLst/>
                        </a:rPr>
                        <a:t>Sale of fresh wild fish, prawns, crabs, shellfish</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8.4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24.4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6.3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10.7***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5.3*</a:t>
                      </a:r>
                      <a:endParaRPr lang="en-GB" sz="1400">
                        <a:solidFill>
                          <a:srgbClr val="000000"/>
                        </a:solidFill>
                        <a:effectLst/>
                        <a:latin typeface="Times New Roman"/>
                        <a:ea typeface="Calibri"/>
                        <a:cs typeface="Cordia New"/>
                      </a:endParaRPr>
                    </a:p>
                  </a:txBody>
                  <a:tcPr marL="68580" marR="68580" marT="0" marB="0"/>
                </a:tc>
              </a:tr>
              <a:tr h="476215">
                <a:tc>
                  <a:txBody>
                    <a:bodyPr/>
                    <a:lstStyle/>
                    <a:p>
                      <a:pPr>
                        <a:lnSpc>
                          <a:spcPct val="115000"/>
                        </a:lnSpc>
                        <a:spcBef>
                          <a:spcPts val="200"/>
                        </a:spcBef>
                        <a:spcAft>
                          <a:spcPts val="200"/>
                        </a:spcAft>
                      </a:pPr>
                      <a:r>
                        <a:rPr lang="en-GB" sz="1100">
                          <a:effectLst/>
                        </a:rPr>
                        <a:t>Sale of livestock or livestock products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12.2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22.2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16.1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4.5*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5.5*</a:t>
                      </a:r>
                      <a:endParaRPr lang="en-GB" sz="1400">
                        <a:solidFill>
                          <a:srgbClr val="000000"/>
                        </a:solidFill>
                        <a:effectLst/>
                        <a:latin typeface="Times New Roman"/>
                        <a:ea typeface="Calibri"/>
                        <a:cs typeface="Cordia New"/>
                      </a:endParaRPr>
                    </a:p>
                  </a:txBody>
                  <a:tcPr marL="68580" marR="68580" marT="0" marB="0"/>
                </a:tc>
              </a:tr>
              <a:tr h="476215">
                <a:tc>
                  <a:txBody>
                    <a:bodyPr/>
                    <a:lstStyle/>
                    <a:p>
                      <a:pPr>
                        <a:lnSpc>
                          <a:spcPct val="115000"/>
                        </a:lnSpc>
                        <a:spcBef>
                          <a:spcPts val="200"/>
                        </a:spcBef>
                        <a:spcAft>
                          <a:spcPts val="200"/>
                        </a:spcAft>
                      </a:pPr>
                      <a:r>
                        <a:rPr lang="en-GB" sz="1100">
                          <a:effectLst/>
                        </a:rPr>
                        <a:t>Casual labour – fishery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-18.2***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16.7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-5.1*</a:t>
                      </a:r>
                      <a:endParaRPr lang="en-GB" sz="1400">
                        <a:solidFill>
                          <a:srgbClr val="000000"/>
                        </a:solidFill>
                        <a:effectLst/>
                        <a:latin typeface="Times New Roman"/>
                        <a:ea typeface="Calibri"/>
                        <a:cs typeface="Cordia New"/>
                      </a:endParaRPr>
                    </a:p>
                  </a:txBody>
                  <a:tcPr marL="68580" marR="68580" marT="0" marB="0"/>
                </a:tc>
              </a:tr>
              <a:tr h="427403">
                <a:tc>
                  <a:txBody>
                    <a:bodyPr/>
                    <a:lstStyle/>
                    <a:p>
                      <a:pPr>
                        <a:spcAft>
                          <a:spcPts val="0"/>
                        </a:spcAft>
                      </a:pPr>
                      <a:r>
                        <a:rPr lang="en-GB" sz="1100">
                          <a:effectLst/>
                        </a:rPr>
                        <a:t>Casual labour – Other</a:t>
                      </a:r>
                      <a:endParaRPr lang="en-GB" sz="1000">
                        <a:solidFill>
                          <a:srgbClr val="000000"/>
                        </a:solidFill>
                        <a:effectLst/>
                        <a:latin typeface="Arial Narrow"/>
                        <a:ea typeface="Times New Roman"/>
                        <a:cs typeface="Times New Roman"/>
                      </a:endParaRPr>
                    </a:p>
                  </a:txBody>
                  <a:tcPr marL="68580" marR="68580" marT="0" marB="0"/>
                </a:tc>
                <a:tc>
                  <a:txBody>
                    <a:bodyPr/>
                    <a:lstStyle/>
                    <a:p>
                      <a:pPr>
                        <a:lnSpc>
                          <a:spcPct val="115000"/>
                        </a:lnSpc>
                        <a:spcBef>
                          <a:spcPts val="600"/>
                        </a:spcBef>
                        <a:spcAft>
                          <a:spcPts val="600"/>
                        </a:spcAft>
                      </a:pPr>
                      <a:r>
                        <a:rPr lang="en-GB" sz="1400">
                          <a:effectLst/>
                        </a:rPr>
                        <a:t>8.4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a:t>
                      </a:r>
                      <a:endParaRPr lang="en-GB" sz="1400">
                        <a:solidFill>
                          <a:srgbClr val="000000"/>
                        </a:solidFill>
                        <a:effectLst/>
                        <a:latin typeface="Times New Roman"/>
                        <a:ea typeface="Calibri"/>
                        <a:cs typeface="Cordia New"/>
                      </a:endParaRPr>
                    </a:p>
                  </a:txBody>
                  <a:tcPr marL="68580" marR="68580" marT="0" marB="0"/>
                </a:tc>
              </a:tr>
              <a:tr h="230459">
                <a:tc>
                  <a:txBody>
                    <a:bodyPr/>
                    <a:lstStyle/>
                    <a:p>
                      <a:pPr>
                        <a:spcAft>
                          <a:spcPts val="0"/>
                        </a:spcAft>
                      </a:pPr>
                      <a:r>
                        <a:rPr lang="en-GB" sz="1100">
                          <a:effectLst/>
                        </a:rPr>
                        <a:t>Cash for work</a:t>
                      </a:r>
                      <a:endParaRPr lang="en-GB" sz="1000">
                        <a:solidFill>
                          <a:srgbClr val="000000"/>
                        </a:solidFill>
                        <a:effectLst/>
                        <a:latin typeface="Arial Narrow"/>
                        <a:ea typeface="Times New Roman"/>
                        <a:cs typeface="Times New Roman"/>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2.2**</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3135141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effectLst/>
              </a:rPr>
              <a:t>Comparison of </a:t>
            </a:r>
            <a:r>
              <a:rPr lang="en-GB" sz="3200" dirty="0">
                <a:effectLst/>
              </a:rPr>
              <a:t>household’s income during these past 12 months, with the previous </a:t>
            </a:r>
            <a:r>
              <a:rPr lang="en-GB" sz="3200" dirty="0" smtClean="0">
                <a:effectLst/>
              </a:rPr>
              <a:t>year</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6839977"/>
              </p:ext>
            </p:extLst>
          </p:nvPr>
        </p:nvGraphicFramePr>
        <p:xfrm>
          <a:off x="611561" y="2348881"/>
          <a:ext cx="7920878" cy="2926768"/>
        </p:xfrm>
        <a:graphic>
          <a:graphicData uri="http://schemas.openxmlformats.org/drawingml/2006/table">
            <a:tbl>
              <a:tblPr firstRow="1" firstCol="1" bandRow="1">
                <a:tableStyleId>{5C22544A-7EE6-4342-B048-85BDC9FD1C3A}</a:tableStyleId>
              </a:tblPr>
              <a:tblGrid>
                <a:gridCol w="1881230"/>
                <a:gridCol w="779060"/>
                <a:gridCol w="779060"/>
                <a:gridCol w="859623"/>
                <a:gridCol w="839055"/>
                <a:gridCol w="836484"/>
                <a:gridCol w="856195"/>
                <a:gridCol w="1090171"/>
              </a:tblGrid>
              <a:tr h="1515412">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406489">
                <a:tc>
                  <a:txBody>
                    <a:bodyPr/>
                    <a:lstStyle/>
                    <a:p>
                      <a:pPr>
                        <a:lnSpc>
                          <a:spcPct val="115000"/>
                        </a:lnSpc>
                        <a:spcBef>
                          <a:spcPts val="200"/>
                        </a:spcBef>
                        <a:spcAft>
                          <a:spcPts val="200"/>
                        </a:spcAft>
                      </a:pPr>
                      <a:r>
                        <a:rPr lang="en-GB" sz="1100" dirty="0">
                          <a:effectLst/>
                        </a:rPr>
                        <a:t>Increased</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17.6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7.1***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15.6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16.1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6.6*</a:t>
                      </a:r>
                      <a:endParaRPr lang="en-GB" sz="1400">
                        <a:solidFill>
                          <a:srgbClr val="000000"/>
                        </a:solidFill>
                        <a:effectLst/>
                        <a:latin typeface="Times New Roman"/>
                        <a:ea typeface="Calibri"/>
                        <a:cs typeface="Cordia New"/>
                      </a:endParaRPr>
                    </a:p>
                  </a:txBody>
                  <a:tcPr marL="68580" marR="68580" marT="0" marB="0"/>
                </a:tc>
              </a:tr>
              <a:tr h="598378">
                <a:tc>
                  <a:txBody>
                    <a:bodyPr/>
                    <a:lstStyle/>
                    <a:p>
                      <a:pPr>
                        <a:lnSpc>
                          <a:spcPct val="115000"/>
                        </a:lnSpc>
                        <a:spcBef>
                          <a:spcPts val="200"/>
                        </a:spcBef>
                        <a:spcAft>
                          <a:spcPts val="200"/>
                        </a:spcAft>
                      </a:pPr>
                      <a:r>
                        <a:rPr lang="en-GB" sz="1100">
                          <a:effectLst/>
                        </a:rPr>
                        <a:t>Same as previous year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41.8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-9.1*</a:t>
                      </a:r>
                      <a:endParaRPr lang="en-GB" sz="1400">
                        <a:solidFill>
                          <a:srgbClr val="000000"/>
                        </a:solidFill>
                        <a:effectLst/>
                        <a:latin typeface="Times New Roman"/>
                        <a:ea typeface="Calibri"/>
                        <a:cs typeface="Cordia New"/>
                      </a:endParaRPr>
                    </a:p>
                  </a:txBody>
                  <a:tcPr marL="68580" marR="68580" marT="0" marB="0"/>
                </a:tc>
              </a:tr>
              <a:tr h="406489">
                <a:tc>
                  <a:txBody>
                    <a:bodyPr/>
                    <a:lstStyle/>
                    <a:p>
                      <a:pPr>
                        <a:lnSpc>
                          <a:spcPct val="115000"/>
                        </a:lnSpc>
                        <a:spcBef>
                          <a:spcPts val="200"/>
                        </a:spcBef>
                        <a:spcAft>
                          <a:spcPts val="200"/>
                        </a:spcAft>
                      </a:pPr>
                      <a:r>
                        <a:rPr lang="en-GB" sz="1100" dirty="0">
                          <a:effectLst/>
                        </a:rPr>
                        <a:t>Decreased</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40.2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30.3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29.2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2.9</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4120144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Food </a:t>
            </a:r>
            <a:r>
              <a:rPr lang="en-GB" dirty="0" smtClean="0"/>
              <a:t>consumed by households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7187174"/>
              </p:ext>
            </p:extLst>
          </p:nvPr>
        </p:nvGraphicFramePr>
        <p:xfrm>
          <a:off x="899592" y="1700807"/>
          <a:ext cx="7632848" cy="3660450"/>
        </p:xfrm>
        <a:graphic>
          <a:graphicData uri="http://schemas.openxmlformats.org/drawingml/2006/table">
            <a:tbl>
              <a:tblPr firstRow="1" firstCol="1" bandRow="1">
                <a:tableStyleId>{5C22544A-7EE6-4342-B048-85BDC9FD1C3A}</a:tableStyleId>
              </a:tblPr>
              <a:tblGrid>
                <a:gridCol w="1768224"/>
                <a:gridCol w="741647"/>
                <a:gridCol w="741647"/>
                <a:gridCol w="828364"/>
                <a:gridCol w="808544"/>
                <a:gridCol w="806066"/>
                <a:gridCol w="824235"/>
                <a:gridCol w="1114121"/>
              </a:tblGrid>
              <a:tr h="1264195">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1472110">
                <a:tc>
                  <a:txBody>
                    <a:bodyPr/>
                    <a:lstStyle/>
                    <a:p>
                      <a:pPr>
                        <a:lnSpc>
                          <a:spcPct val="115000"/>
                        </a:lnSpc>
                        <a:spcBef>
                          <a:spcPts val="200"/>
                        </a:spcBef>
                        <a:spcAft>
                          <a:spcPts val="200"/>
                        </a:spcAft>
                      </a:pPr>
                      <a:r>
                        <a:rPr lang="en-GB" sz="1100">
                          <a:effectLst/>
                        </a:rPr>
                        <a:t>Any beef, pork, lamb, goat, rabbit, chicken, duck, other birds, other meats or organs such as liver, heart, kidney etc.?</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26.4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15.4***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12.2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6.4*</a:t>
                      </a:r>
                      <a:endParaRPr lang="en-GB" sz="1400">
                        <a:solidFill>
                          <a:srgbClr val="000000"/>
                        </a:solidFill>
                        <a:effectLst/>
                        <a:latin typeface="Times New Roman"/>
                        <a:ea typeface="Calibri"/>
                        <a:cs typeface="Cordia New"/>
                      </a:endParaRPr>
                    </a:p>
                  </a:txBody>
                  <a:tcPr marL="68580" marR="68580" marT="0" marB="0"/>
                </a:tc>
              </a:tr>
              <a:tr h="924145">
                <a:tc>
                  <a:txBody>
                    <a:bodyPr/>
                    <a:lstStyle/>
                    <a:p>
                      <a:pPr>
                        <a:lnSpc>
                          <a:spcPct val="115000"/>
                        </a:lnSpc>
                        <a:spcBef>
                          <a:spcPts val="200"/>
                        </a:spcBef>
                        <a:spcAft>
                          <a:spcPts val="200"/>
                        </a:spcAft>
                      </a:pPr>
                      <a:r>
                        <a:rPr lang="en-GB" sz="1100">
                          <a:effectLst/>
                        </a:rPr>
                        <a:t>Any eggs from chickens, quails, ducks or other birds?</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9.8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23.7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13.9***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14.4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6.6**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7.3*</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3610411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Household Dietary Diversity Score (HDDS) </a:t>
            </a:r>
            <a:endParaRPr lang="en-GB" dirty="0"/>
          </a:p>
        </p:txBody>
      </p:sp>
      <p:sp>
        <p:nvSpPr>
          <p:cNvPr id="3" name="Content Placeholder 2"/>
          <p:cNvSpPr>
            <a:spLocks noGrp="1"/>
          </p:cNvSpPr>
          <p:nvPr>
            <p:ph idx="1"/>
          </p:nvPr>
        </p:nvSpPr>
        <p:spPr/>
        <p:txBody>
          <a:bodyPr/>
          <a:lstStyle/>
          <a:p>
            <a:r>
              <a:rPr lang="en-GB" dirty="0" smtClean="0"/>
              <a:t>HDDS measures </a:t>
            </a:r>
            <a:r>
              <a:rPr lang="en-GB" dirty="0"/>
              <a:t>household food access </a:t>
            </a:r>
            <a:r>
              <a:rPr lang="en-GB" dirty="0" smtClean="0"/>
              <a:t>based on the number </a:t>
            </a:r>
            <a:r>
              <a:rPr lang="en-GB" dirty="0"/>
              <a:t>of different food groups consumed over the previous 24 </a:t>
            </a:r>
            <a:r>
              <a:rPr lang="en-GB" dirty="0" smtClean="0"/>
              <a:t>hours</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45135038"/>
              </p:ext>
            </p:extLst>
          </p:nvPr>
        </p:nvGraphicFramePr>
        <p:xfrm>
          <a:off x="827582" y="3068960"/>
          <a:ext cx="7560843" cy="1825216"/>
        </p:xfrm>
        <a:graphic>
          <a:graphicData uri="http://schemas.openxmlformats.org/drawingml/2006/table">
            <a:tbl>
              <a:tblPr firstRow="1" firstCol="1" bandRow="1">
                <a:tableStyleId>{5C22544A-7EE6-4342-B048-85BDC9FD1C3A}</a:tableStyleId>
              </a:tblPr>
              <a:tblGrid>
                <a:gridCol w="1361931"/>
                <a:gridCol w="694030"/>
                <a:gridCol w="694846"/>
                <a:gridCol w="930817"/>
                <a:gridCol w="930817"/>
                <a:gridCol w="930817"/>
                <a:gridCol w="978990"/>
                <a:gridCol w="1038595"/>
              </a:tblGrid>
              <a:tr h="1368152">
                <a:tc>
                  <a:txBody>
                    <a:bodyPr/>
                    <a:lstStyle/>
                    <a:p>
                      <a:pPr>
                        <a:lnSpc>
                          <a:spcPct val="115000"/>
                        </a:lnSpc>
                        <a:spcAft>
                          <a:spcPts val="0"/>
                        </a:spcAft>
                      </a:pPr>
                      <a:r>
                        <a:rPr lang="en-GB" sz="1200" dirty="0">
                          <a:effectLst/>
                        </a:rPr>
                        <a:t>LIFT n=2,176</a:t>
                      </a:r>
                    </a:p>
                    <a:p>
                      <a:pPr>
                        <a:lnSpc>
                          <a:spcPct val="115000"/>
                        </a:lnSpc>
                        <a:spcAft>
                          <a:spcPts val="0"/>
                        </a:spcAft>
                      </a:pPr>
                      <a:r>
                        <a:rPr lang="en-GB" sz="1200" dirty="0">
                          <a:effectLst/>
                        </a:rPr>
                        <a:t>Control n=1,152</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400">
                          <a:effectLst/>
                        </a:rPr>
                        <a:t>LIFT 2011</a:t>
                      </a:r>
                      <a:endParaRPr lang="en-GB" sz="14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400">
                          <a:effectLst/>
                        </a:rPr>
                        <a:t>LIFT 2013</a:t>
                      </a:r>
                      <a:endParaRPr lang="en-GB" sz="14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400">
                          <a:effectLst/>
                        </a:rPr>
                        <a:t>Change in LIFT villages</a:t>
                      </a:r>
                      <a:endParaRPr lang="en-GB" sz="14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400">
                          <a:effectLst/>
                        </a:rPr>
                        <a:t>Control 2011</a:t>
                      </a:r>
                      <a:endParaRPr lang="en-GB" sz="14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400">
                          <a:effectLst/>
                        </a:rPr>
                        <a:t>Control 2013</a:t>
                      </a:r>
                      <a:endParaRPr lang="en-GB" sz="14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400">
                          <a:effectLst/>
                        </a:rPr>
                        <a:t>Change in Control villages</a:t>
                      </a:r>
                      <a:endParaRPr lang="en-GB" sz="14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400">
                          <a:effectLst/>
                        </a:rPr>
                        <a:t>Difference in differences</a:t>
                      </a:r>
                      <a:endParaRPr lang="en-GB" sz="1400">
                        <a:solidFill>
                          <a:srgbClr val="000000"/>
                        </a:solidFill>
                        <a:effectLst/>
                        <a:latin typeface="Times New Roman"/>
                        <a:ea typeface="Calibri"/>
                        <a:cs typeface="Cordia New"/>
                      </a:endParaRPr>
                    </a:p>
                  </a:txBody>
                  <a:tcPr marL="68580" marR="68580" marT="0" marB="0"/>
                </a:tc>
              </a:tr>
              <a:tr h="457064">
                <a:tc>
                  <a:txBody>
                    <a:bodyPr/>
                    <a:lstStyle/>
                    <a:p>
                      <a:pPr>
                        <a:lnSpc>
                          <a:spcPct val="115000"/>
                        </a:lnSpc>
                        <a:spcBef>
                          <a:spcPts val="600"/>
                        </a:spcBef>
                        <a:spcAft>
                          <a:spcPts val="600"/>
                        </a:spcAft>
                      </a:pPr>
                      <a:r>
                        <a:rPr lang="en-GB" sz="1200">
                          <a:effectLst/>
                        </a:rPr>
                        <a:t>Mean</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.1</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2201711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b="1" dirty="0">
                <a:effectLst/>
              </a:rPr>
              <a:t>Months of adequate household food provision (MAHFP</a:t>
            </a:r>
            <a:r>
              <a:rPr lang="en-GB" sz="4400" b="1" dirty="0" smtClean="0">
                <a:effectLst/>
              </a:rPr>
              <a:t>)</a:t>
            </a:r>
            <a:endParaRPr lang="en-GB" sz="4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39567843"/>
              </p:ext>
            </p:extLst>
          </p:nvPr>
        </p:nvGraphicFramePr>
        <p:xfrm>
          <a:off x="1043608" y="1771127"/>
          <a:ext cx="7128785" cy="3839845"/>
        </p:xfrm>
        <a:graphic>
          <a:graphicData uri="http://schemas.openxmlformats.org/drawingml/2006/table">
            <a:tbl>
              <a:tblPr firstRow="1" firstCol="1" bandRow="1">
                <a:tableStyleId>{5C22544A-7EE6-4342-B048-85BDC9FD1C3A}</a:tableStyleId>
              </a:tblPr>
              <a:tblGrid>
                <a:gridCol w="2088228"/>
                <a:gridCol w="558962"/>
                <a:gridCol w="665174"/>
                <a:gridCol w="720080"/>
                <a:gridCol w="576064"/>
                <a:gridCol w="720080"/>
                <a:gridCol w="1008112"/>
                <a:gridCol w="792085"/>
              </a:tblGrid>
              <a:tr h="1081809">
                <a:tc>
                  <a:txBody>
                    <a:bodyPr/>
                    <a:lstStyle/>
                    <a:p>
                      <a:pPr>
                        <a:lnSpc>
                          <a:spcPct val="115000"/>
                        </a:lnSpc>
                        <a:spcAft>
                          <a:spcPts val="0"/>
                        </a:spcAft>
                      </a:pPr>
                      <a:r>
                        <a:rPr lang="en-GB" sz="1100" dirty="0">
                          <a:effectLst/>
                        </a:rPr>
                        <a:t> </a:t>
                      </a:r>
                      <a:endParaRPr lang="en-GB" sz="1100" dirty="0">
                        <a:solidFill>
                          <a:srgbClr val="000000"/>
                        </a:solidFill>
                        <a:effectLst/>
                        <a:latin typeface="Times New Roman"/>
                        <a:ea typeface="Calibri"/>
                        <a:cs typeface="Cordia New"/>
                      </a:endParaRPr>
                    </a:p>
                  </a:txBody>
                  <a:tcPr marL="32259" marR="32259" marT="0" marB="0"/>
                </a:tc>
                <a:tc>
                  <a:txBody>
                    <a:bodyPr/>
                    <a:lstStyle/>
                    <a:p>
                      <a:pPr algn="ctr">
                        <a:lnSpc>
                          <a:spcPct val="115000"/>
                        </a:lnSpc>
                        <a:spcBef>
                          <a:spcPts val="600"/>
                        </a:spcBef>
                        <a:spcAft>
                          <a:spcPts val="600"/>
                        </a:spcAft>
                      </a:pPr>
                      <a:r>
                        <a:rPr lang="en-GB" sz="1100" dirty="0">
                          <a:effectLst/>
                        </a:rPr>
                        <a:t>LIFT 2011</a:t>
                      </a:r>
                      <a:endParaRPr lang="en-GB" sz="1100" dirty="0">
                        <a:solidFill>
                          <a:srgbClr val="000000"/>
                        </a:solidFill>
                        <a:effectLst/>
                        <a:latin typeface="Times New Roman"/>
                        <a:ea typeface="Calibri"/>
                        <a:cs typeface="Cordia New"/>
                      </a:endParaRPr>
                    </a:p>
                  </a:txBody>
                  <a:tcPr marL="32259" marR="32259" marT="0" marB="0"/>
                </a:tc>
                <a:tc>
                  <a:txBody>
                    <a:bodyPr/>
                    <a:lstStyle/>
                    <a:p>
                      <a:pPr algn="ctr">
                        <a:lnSpc>
                          <a:spcPct val="115000"/>
                        </a:lnSpc>
                        <a:spcBef>
                          <a:spcPts val="600"/>
                        </a:spcBef>
                        <a:spcAft>
                          <a:spcPts val="600"/>
                        </a:spcAft>
                      </a:pPr>
                      <a:r>
                        <a:rPr lang="en-GB" sz="1100">
                          <a:effectLst/>
                        </a:rPr>
                        <a:t>LIFT 2013</a:t>
                      </a:r>
                      <a:endParaRPr lang="en-GB" sz="1100">
                        <a:solidFill>
                          <a:srgbClr val="000000"/>
                        </a:solidFill>
                        <a:effectLst/>
                        <a:latin typeface="Times New Roman"/>
                        <a:ea typeface="Calibri"/>
                        <a:cs typeface="Cordia New"/>
                      </a:endParaRPr>
                    </a:p>
                  </a:txBody>
                  <a:tcPr marL="32259" marR="32259" marT="0" marB="0"/>
                </a:tc>
                <a:tc>
                  <a:txBody>
                    <a:bodyPr/>
                    <a:lstStyle/>
                    <a:p>
                      <a:pPr algn="ctr">
                        <a:lnSpc>
                          <a:spcPct val="115000"/>
                        </a:lnSpc>
                        <a:spcBef>
                          <a:spcPts val="600"/>
                        </a:spcBef>
                        <a:spcAft>
                          <a:spcPts val="600"/>
                        </a:spcAft>
                      </a:pPr>
                      <a:r>
                        <a:rPr lang="en-GB" sz="1100" dirty="0">
                          <a:effectLst/>
                        </a:rPr>
                        <a:t>Change in LIFT villages</a:t>
                      </a:r>
                      <a:endParaRPr lang="en-GB" sz="1100" dirty="0">
                        <a:solidFill>
                          <a:srgbClr val="000000"/>
                        </a:solidFill>
                        <a:effectLst/>
                        <a:latin typeface="Times New Roman"/>
                        <a:ea typeface="Calibri"/>
                        <a:cs typeface="Cordia New"/>
                      </a:endParaRPr>
                    </a:p>
                  </a:txBody>
                  <a:tcPr marL="32259" marR="32259" marT="0" marB="0"/>
                </a:tc>
                <a:tc>
                  <a:txBody>
                    <a:bodyPr/>
                    <a:lstStyle/>
                    <a:p>
                      <a:pPr algn="ctr">
                        <a:lnSpc>
                          <a:spcPct val="115000"/>
                        </a:lnSpc>
                        <a:spcBef>
                          <a:spcPts val="600"/>
                        </a:spcBef>
                        <a:spcAft>
                          <a:spcPts val="600"/>
                        </a:spcAft>
                      </a:pPr>
                      <a:r>
                        <a:rPr lang="en-GB" sz="1100" dirty="0">
                          <a:effectLst/>
                        </a:rPr>
                        <a:t>Control 2011</a:t>
                      </a:r>
                      <a:endParaRPr lang="en-GB" sz="1100" dirty="0">
                        <a:solidFill>
                          <a:srgbClr val="000000"/>
                        </a:solidFill>
                        <a:effectLst/>
                        <a:latin typeface="Times New Roman"/>
                        <a:ea typeface="Calibri"/>
                        <a:cs typeface="Cordia New"/>
                      </a:endParaRPr>
                    </a:p>
                  </a:txBody>
                  <a:tcPr marL="32259" marR="32259" marT="0" marB="0"/>
                </a:tc>
                <a:tc>
                  <a:txBody>
                    <a:bodyPr/>
                    <a:lstStyle/>
                    <a:p>
                      <a:pPr algn="ctr">
                        <a:lnSpc>
                          <a:spcPct val="115000"/>
                        </a:lnSpc>
                        <a:spcBef>
                          <a:spcPts val="600"/>
                        </a:spcBef>
                        <a:spcAft>
                          <a:spcPts val="600"/>
                        </a:spcAft>
                      </a:pPr>
                      <a:r>
                        <a:rPr lang="en-GB" sz="1100" dirty="0">
                          <a:effectLst/>
                        </a:rPr>
                        <a:t>Control 2013</a:t>
                      </a:r>
                      <a:endParaRPr lang="en-GB" sz="1100" dirty="0">
                        <a:solidFill>
                          <a:srgbClr val="000000"/>
                        </a:solidFill>
                        <a:effectLst/>
                        <a:latin typeface="Times New Roman"/>
                        <a:ea typeface="Calibri"/>
                        <a:cs typeface="Cordia New"/>
                      </a:endParaRPr>
                    </a:p>
                  </a:txBody>
                  <a:tcPr marL="32259" marR="32259" marT="0" marB="0"/>
                </a:tc>
                <a:tc>
                  <a:txBody>
                    <a:bodyPr/>
                    <a:lstStyle/>
                    <a:p>
                      <a:pPr algn="ctr">
                        <a:lnSpc>
                          <a:spcPct val="115000"/>
                        </a:lnSpc>
                        <a:spcBef>
                          <a:spcPts val="600"/>
                        </a:spcBef>
                        <a:spcAft>
                          <a:spcPts val="600"/>
                        </a:spcAft>
                      </a:pPr>
                      <a:r>
                        <a:rPr lang="en-GB" sz="1100" dirty="0">
                          <a:effectLst/>
                        </a:rPr>
                        <a:t>Change in Control villages</a:t>
                      </a:r>
                      <a:endParaRPr lang="en-GB" sz="1100" dirty="0">
                        <a:solidFill>
                          <a:srgbClr val="000000"/>
                        </a:solidFill>
                        <a:effectLst/>
                        <a:latin typeface="Times New Roman"/>
                        <a:ea typeface="Calibri"/>
                        <a:cs typeface="Cordia New"/>
                      </a:endParaRPr>
                    </a:p>
                  </a:txBody>
                  <a:tcPr marL="32259" marR="32259" marT="0" marB="0"/>
                </a:tc>
                <a:tc>
                  <a:txBody>
                    <a:bodyPr/>
                    <a:lstStyle/>
                    <a:p>
                      <a:pPr algn="ctr">
                        <a:lnSpc>
                          <a:spcPct val="115000"/>
                        </a:lnSpc>
                        <a:spcBef>
                          <a:spcPts val="600"/>
                        </a:spcBef>
                        <a:spcAft>
                          <a:spcPts val="600"/>
                        </a:spcAft>
                      </a:pPr>
                      <a:r>
                        <a:rPr lang="en-GB" sz="1100" dirty="0">
                          <a:effectLst/>
                        </a:rPr>
                        <a:t>Difference in differences</a:t>
                      </a:r>
                      <a:endParaRPr lang="en-GB" sz="1100" dirty="0">
                        <a:solidFill>
                          <a:srgbClr val="000000"/>
                        </a:solidFill>
                        <a:effectLst/>
                        <a:latin typeface="Times New Roman"/>
                        <a:ea typeface="Calibri"/>
                        <a:cs typeface="Cordia New"/>
                      </a:endParaRPr>
                    </a:p>
                  </a:txBody>
                  <a:tcPr marL="32259" marR="32259" marT="0" marB="0"/>
                </a:tc>
              </a:tr>
              <a:tr h="662527">
                <a:tc>
                  <a:txBody>
                    <a:bodyPr/>
                    <a:lstStyle/>
                    <a:p>
                      <a:pPr>
                        <a:lnSpc>
                          <a:spcPct val="115000"/>
                        </a:lnSpc>
                        <a:spcBef>
                          <a:spcPts val="600"/>
                        </a:spcBef>
                        <a:spcAft>
                          <a:spcPts val="600"/>
                        </a:spcAft>
                      </a:pPr>
                      <a:r>
                        <a:rPr lang="en-GB" sz="1100">
                          <a:effectLst/>
                        </a:rPr>
                        <a:t>Had months in the past 12 months with not enough food </a:t>
                      </a:r>
                      <a:endParaRPr lang="en-GB" sz="11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highlight>
                            <a:srgbClr val="FFFF00"/>
                          </a:highlight>
                        </a:rPr>
                        <a:t>75</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highlight>
                            <a:srgbClr val="FFFF00"/>
                          </a:highlight>
                        </a:rPr>
                        <a:t>10.1</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highlight>
                            <a:srgbClr val="FFFF00"/>
                          </a:highlight>
                        </a:rPr>
                        <a:t>-64.9***</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highlight>
                            <a:srgbClr val="FFFF00"/>
                          </a:highlight>
                        </a:rPr>
                        <a:t>71.7</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highlight>
                            <a:srgbClr val="FFFF00"/>
                          </a:highlight>
                        </a:rPr>
                        <a:t>12</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highlight>
                            <a:srgbClr val="FFFF00"/>
                          </a:highlight>
                        </a:rPr>
                        <a:t>-59.7***</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highlight>
                            <a:srgbClr val="FFFF00"/>
                          </a:highlight>
                        </a:rPr>
                        <a:t>-5.2*</a:t>
                      </a:r>
                      <a:endParaRPr lang="en-GB" sz="1400" dirty="0">
                        <a:solidFill>
                          <a:srgbClr val="000000"/>
                        </a:solidFill>
                        <a:effectLst/>
                        <a:latin typeface="Times New Roman"/>
                        <a:ea typeface="Calibri"/>
                        <a:cs typeface="Cordia New"/>
                      </a:endParaRPr>
                    </a:p>
                  </a:txBody>
                  <a:tcPr marL="32259" marR="32259" marT="0" marB="0"/>
                </a:tc>
              </a:tr>
              <a:tr h="179096">
                <a:tc gridSpan="8">
                  <a:txBody>
                    <a:bodyPr/>
                    <a:lstStyle/>
                    <a:p>
                      <a:pPr algn="ctr">
                        <a:lnSpc>
                          <a:spcPct val="115000"/>
                        </a:lnSpc>
                        <a:spcAft>
                          <a:spcPts val="0"/>
                        </a:spcAft>
                      </a:pPr>
                      <a:r>
                        <a:rPr lang="en-GB" sz="1100">
                          <a:effectLst/>
                        </a:rPr>
                        <a:t>How many months</a:t>
                      </a:r>
                      <a:endParaRPr lang="en-GB" sz="1100">
                        <a:solidFill>
                          <a:srgbClr val="000000"/>
                        </a:solidFill>
                        <a:effectLst/>
                        <a:latin typeface="Times New Roman"/>
                        <a:ea typeface="Calibri"/>
                        <a:cs typeface="Cordia New"/>
                      </a:endParaRPr>
                    </a:p>
                  </a:txBody>
                  <a:tcPr marL="32259" marR="32259"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666251">
                <a:tc>
                  <a:txBody>
                    <a:bodyPr/>
                    <a:lstStyle/>
                    <a:p>
                      <a:pPr>
                        <a:lnSpc>
                          <a:spcPct val="115000"/>
                        </a:lnSpc>
                        <a:spcBef>
                          <a:spcPts val="200"/>
                        </a:spcBef>
                        <a:spcAft>
                          <a:spcPts val="200"/>
                        </a:spcAft>
                      </a:pPr>
                      <a:r>
                        <a:rPr lang="en-GB" sz="1100">
                          <a:effectLst/>
                        </a:rPr>
                        <a:t>0 months </a:t>
                      </a:r>
                      <a:endParaRPr lang="en-GB" sz="11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highlight>
                            <a:srgbClr val="FFFF00"/>
                          </a:highlight>
                        </a:rPr>
                        <a:t>25</a:t>
                      </a:r>
                      <a:endParaRPr lang="en-GB" sz="1400" dirty="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highlight>
                            <a:srgbClr val="FFFF00"/>
                          </a:highlight>
                        </a:rPr>
                        <a:t>89.9</a:t>
                      </a:r>
                      <a:endParaRPr lang="en-GB" sz="1400" dirty="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highlight>
                            <a:srgbClr val="FFFF00"/>
                          </a:highlight>
                        </a:rPr>
                        <a:t>63.3***</a:t>
                      </a:r>
                      <a:endParaRPr lang="en-GB" sz="1400" dirty="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highlight>
                            <a:srgbClr val="FFFF00"/>
                          </a:highlight>
                        </a:rPr>
                        <a:t>28.3</a:t>
                      </a:r>
                      <a:endParaRPr lang="en-GB" sz="1400" dirty="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highlight>
                            <a:srgbClr val="FFFF00"/>
                          </a:highlight>
                        </a:rPr>
                        <a:t>88</a:t>
                      </a:r>
                      <a:endParaRPr lang="en-GB" sz="1400" dirty="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highlight>
                            <a:srgbClr val="FFFF00"/>
                          </a:highlight>
                        </a:rPr>
                        <a:t>56.6***</a:t>
                      </a:r>
                      <a:endParaRPr lang="en-GB" sz="1400" dirty="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highlight>
                            <a:srgbClr val="FFFF00"/>
                          </a:highlight>
                        </a:rPr>
                        <a:t>6.7*</a:t>
                      </a:r>
                      <a:endParaRPr lang="en-GB" sz="1400" dirty="0">
                        <a:solidFill>
                          <a:srgbClr val="000000"/>
                        </a:solidFill>
                        <a:effectLst/>
                        <a:latin typeface="Times New Roman"/>
                        <a:ea typeface="Calibri"/>
                        <a:cs typeface="Cordia New"/>
                      </a:endParaRPr>
                    </a:p>
                  </a:txBody>
                  <a:tcPr marL="32259" marR="32259" marT="0" marB="0"/>
                </a:tc>
              </a:tr>
              <a:tr h="474188">
                <a:tc>
                  <a:txBody>
                    <a:bodyPr/>
                    <a:lstStyle/>
                    <a:p>
                      <a:pPr>
                        <a:lnSpc>
                          <a:spcPct val="115000"/>
                        </a:lnSpc>
                        <a:spcBef>
                          <a:spcPts val="200"/>
                        </a:spcBef>
                        <a:spcAft>
                          <a:spcPts val="200"/>
                        </a:spcAft>
                      </a:pPr>
                      <a:r>
                        <a:rPr lang="en-GB" sz="1100">
                          <a:effectLst/>
                        </a:rPr>
                        <a:t>1 month</a:t>
                      </a:r>
                      <a:endParaRPr lang="en-GB" sz="11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3.8</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1.8</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-1.9*</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5.4</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-4.5***</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2.6</a:t>
                      </a:r>
                      <a:endParaRPr lang="en-GB" sz="1400">
                        <a:solidFill>
                          <a:srgbClr val="000000"/>
                        </a:solidFill>
                        <a:effectLst/>
                        <a:latin typeface="Times New Roman"/>
                        <a:ea typeface="Calibri"/>
                        <a:cs typeface="Cordia New"/>
                      </a:endParaRPr>
                    </a:p>
                  </a:txBody>
                  <a:tcPr marL="32259" marR="32259" marT="0" marB="0"/>
                </a:tc>
              </a:tr>
              <a:tr h="762284">
                <a:tc>
                  <a:txBody>
                    <a:bodyPr/>
                    <a:lstStyle/>
                    <a:p>
                      <a:pPr>
                        <a:lnSpc>
                          <a:spcPct val="115000"/>
                        </a:lnSpc>
                        <a:spcBef>
                          <a:spcPts val="200"/>
                        </a:spcBef>
                        <a:spcAft>
                          <a:spcPts val="200"/>
                        </a:spcAft>
                      </a:pPr>
                      <a:r>
                        <a:rPr lang="en-GB" sz="1100" dirty="0">
                          <a:effectLst/>
                        </a:rPr>
                        <a:t>2 months </a:t>
                      </a:r>
                      <a:endParaRPr lang="en-GB" sz="1100" dirty="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26.1</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5.8</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-20.2***</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27.8</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a:effectLst/>
                        </a:rPr>
                        <a:t>7.3</a:t>
                      </a:r>
                      <a:endParaRPr lang="en-GB" sz="140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rPr>
                        <a:t>-19.7***</a:t>
                      </a:r>
                      <a:endParaRPr lang="en-GB" sz="1400" dirty="0">
                        <a:solidFill>
                          <a:srgbClr val="000000"/>
                        </a:solidFill>
                        <a:effectLst/>
                        <a:latin typeface="Times New Roman"/>
                        <a:ea typeface="Calibri"/>
                        <a:cs typeface="Cordia New"/>
                      </a:endParaRPr>
                    </a:p>
                  </a:txBody>
                  <a:tcPr marL="32259" marR="32259" marT="0" marB="0"/>
                </a:tc>
                <a:tc>
                  <a:txBody>
                    <a:bodyPr/>
                    <a:lstStyle/>
                    <a:p>
                      <a:pPr>
                        <a:lnSpc>
                          <a:spcPct val="115000"/>
                        </a:lnSpc>
                        <a:spcBef>
                          <a:spcPts val="600"/>
                        </a:spcBef>
                        <a:spcAft>
                          <a:spcPts val="600"/>
                        </a:spcAft>
                      </a:pPr>
                      <a:r>
                        <a:rPr lang="en-GB" sz="1400" dirty="0">
                          <a:effectLst/>
                        </a:rPr>
                        <a:t>-.5</a:t>
                      </a:r>
                      <a:endParaRPr lang="en-GB" sz="1400" dirty="0">
                        <a:solidFill>
                          <a:srgbClr val="000000"/>
                        </a:solidFill>
                        <a:effectLst/>
                        <a:latin typeface="Times New Roman"/>
                        <a:ea typeface="Calibri"/>
                        <a:cs typeface="Cordia New"/>
                      </a:endParaRPr>
                    </a:p>
                  </a:txBody>
                  <a:tcPr marL="32259" marR="32259" marT="0" marB="0"/>
                </a:tc>
              </a:tr>
            </a:tbl>
          </a:graphicData>
        </a:graphic>
      </p:graphicFrame>
    </p:spTree>
    <p:extLst>
      <p:ext uri="{BB962C8B-B14F-4D97-AF65-F5344CB8AC3E}">
        <p14:creationId xmlns:p14="http://schemas.microsoft.com/office/powerpoint/2010/main" val="806390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Household Hunger Scale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4903450"/>
              </p:ext>
            </p:extLst>
          </p:nvPr>
        </p:nvGraphicFramePr>
        <p:xfrm>
          <a:off x="611560" y="1916832"/>
          <a:ext cx="7992888" cy="3960441"/>
        </p:xfrm>
        <a:graphic>
          <a:graphicData uri="http://schemas.openxmlformats.org/drawingml/2006/table">
            <a:tbl>
              <a:tblPr firstRow="1" firstCol="1" bandRow="1">
                <a:tableStyleId>{5C22544A-7EE6-4342-B048-85BDC9FD1C3A}</a:tableStyleId>
              </a:tblPr>
              <a:tblGrid>
                <a:gridCol w="1898333"/>
                <a:gridCol w="786143"/>
                <a:gridCol w="786143"/>
                <a:gridCol w="867438"/>
                <a:gridCol w="846683"/>
                <a:gridCol w="844088"/>
                <a:gridCol w="863979"/>
                <a:gridCol w="1100081"/>
              </a:tblGrid>
              <a:tr h="1904802">
                <a:tc>
                  <a:txBody>
                    <a:bodyPr/>
                    <a:lstStyle/>
                    <a:p>
                      <a:endParaRPr lang="en-GB" sz="1100" dirty="0">
                        <a:solidFill>
                          <a:srgbClr val="000000"/>
                        </a:solidFill>
                        <a:effectLst/>
                        <a:latin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685213">
                <a:tc>
                  <a:txBody>
                    <a:bodyPr/>
                    <a:lstStyle/>
                    <a:p>
                      <a:pPr>
                        <a:lnSpc>
                          <a:spcPct val="115000"/>
                        </a:lnSpc>
                        <a:spcBef>
                          <a:spcPts val="200"/>
                        </a:spcBef>
                        <a:spcAft>
                          <a:spcPts val="200"/>
                        </a:spcAft>
                      </a:pPr>
                      <a:r>
                        <a:rPr lang="en-GB" sz="1100">
                          <a:effectLst/>
                        </a:rPr>
                        <a:t>Little to no hunger in the household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92.6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99.1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99.3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a:t>
                      </a:r>
                      <a:endParaRPr lang="en-GB" sz="1400">
                        <a:solidFill>
                          <a:srgbClr val="000000"/>
                        </a:solidFill>
                        <a:effectLst/>
                        <a:latin typeface="Times New Roman"/>
                        <a:ea typeface="Calibri"/>
                        <a:cs typeface="Cordia New"/>
                      </a:endParaRPr>
                    </a:p>
                  </a:txBody>
                  <a:tcPr marL="68580" marR="68580" marT="0" marB="0"/>
                </a:tc>
              </a:tr>
              <a:tr h="685213">
                <a:tc>
                  <a:txBody>
                    <a:bodyPr/>
                    <a:lstStyle/>
                    <a:p>
                      <a:pPr>
                        <a:lnSpc>
                          <a:spcPct val="115000"/>
                        </a:lnSpc>
                        <a:spcBef>
                          <a:spcPts val="200"/>
                        </a:spcBef>
                        <a:spcAft>
                          <a:spcPts val="200"/>
                        </a:spcAft>
                      </a:pPr>
                      <a:r>
                        <a:rPr lang="en-GB" sz="1100">
                          <a:effectLst/>
                        </a:rPr>
                        <a:t>Moderate hunger in the household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a:t>
                      </a:r>
                      <a:endParaRPr lang="en-GB" sz="1400">
                        <a:solidFill>
                          <a:srgbClr val="000000"/>
                        </a:solidFill>
                        <a:effectLst/>
                        <a:latin typeface="Times New Roman"/>
                        <a:ea typeface="Calibri"/>
                        <a:cs typeface="Cordia New"/>
                      </a:endParaRPr>
                    </a:p>
                  </a:txBody>
                  <a:tcPr marL="68580" marR="68580" marT="0" marB="0"/>
                </a:tc>
              </a:tr>
              <a:tr h="685213">
                <a:tc>
                  <a:txBody>
                    <a:bodyPr/>
                    <a:lstStyle/>
                    <a:p>
                      <a:pPr>
                        <a:lnSpc>
                          <a:spcPct val="115000"/>
                        </a:lnSpc>
                        <a:spcBef>
                          <a:spcPts val="200"/>
                        </a:spcBef>
                        <a:spcAft>
                          <a:spcPts val="200"/>
                        </a:spcAft>
                      </a:pPr>
                      <a:r>
                        <a:rPr lang="en-GB" sz="1100">
                          <a:effectLst/>
                        </a:rPr>
                        <a:t>Severe hunger in the household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.3</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1665385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effectLst/>
              </a:rPr>
              <a:t>Coping strategies by </a:t>
            </a:r>
            <a:r>
              <a:rPr lang="en-GB" dirty="0">
                <a:effectLst/>
              </a:rPr>
              <a:t>changing the diet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051302"/>
              </p:ext>
            </p:extLst>
          </p:nvPr>
        </p:nvGraphicFramePr>
        <p:xfrm>
          <a:off x="827584" y="2204866"/>
          <a:ext cx="7920881" cy="3466171"/>
        </p:xfrm>
        <a:graphic>
          <a:graphicData uri="http://schemas.openxmlformats.org/drawingml/2006/table">
            <a:tbl>
              <a:tblPr firstRow="1" firstCol="1" bandRow="1">
                <a:tableStyleId>{5C22544A-7EE6-4342-B048-85BDC9FD1C3A}</a:tableStyleId>
              </a:tblPr>
              <a:tblGrid>
                <a:gridCol w="1834949"/>
                <a:gridCol w="769634"/>
                <a:gridCol w="769634"/>
                <a:gridCol w="859624"/>
                <a:gridCol w="839054"/>
                <a:gridCol w="836483"/>
                <a:gridCol w="855339"/>
                <a:gridCol w="1156164"/>
              </a:tblGrid>
              <a:tr h="1368150">
                <a:tc>
                  <a:txBody>
                    <a:bodyPr/>
                    <a:lstStyle/>
                    <a:p>
                      <a:pPr>
                        <a:lnSpc>
                          <a:spcPct val="115000"/>
                        </a:lnSpc>
                        <a:spcAft>
                          <a:spcPts val="0"/>
                        </a:spcAft>
                      </a:pPr>
                      <a:r>
                        <a:rPr lang="en-GB" sz="1100" dirty="0">
                          <a:effectLst/>
                        </a:rPr>
                        <a:t>In the past 4 weeks</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764211">
                <a:tc gridSpan="8">
                  <a:txBody>
                    <a:bodyPr/>
                    <a:lstStyle/>
                    <a:p>
                      <a:pPr algn="ctr">
                        <a:lnSpc>
                          <a:spcPct val="115000"/>
                        </a:lnSpc>
                        <a:spcBef>
                          <a:spcPts val="200"/>
                        </a:spcBef>
                        <a:spcAft>
                          <a:spcPts val="200"/>
                        </a:spcAft>
                      </a:pPr>
                      <a:r>
                        <a:rPr lang="en-GB" sz="1100">
                          <a:effectLst/>
                        </a:rPr>
                        <a:t>Did your family reduce the size and/or number of meals eaten in a day because there was not enough food to eat?</a:t>
                      </a:r>
                      <a:endParaRPr lang="en-GB" sz="1200">
                        <a:solidFill>
                          <a:srgbClr val="000000"/>
                        </a:solidFill>
                        <a:effectLst/>
                        <a:latin typeface="Times New Roman"/>
                        <a:ea typeface="Calibri"/>
                        <a:cs typeface="Cordia New"/>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69829">
                <a:tc>
                  <a:txBody>
                    <a:bodyPr/>
                    <a:lstStyle/>
                    <a:p>
                      <a:pPr>
                        <a:lnSpc>
                          <a:spcPct val="115000"/>
                        </a:lnSpc>
                        <a:spcBef>
                          <a:spcPts val="200"/>
                        </a:spcBef>
                        <a:spcAft>
                          <a:spcPts val="200"/>
                        </a:spcAft>
                      </a:pPr>
                      <a:r>
                        <a:rPr lang="en-GB" sz="1100">
                          <a:effectLst/>
                        </a:rPr>
                        <a:t>Never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74.4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94.2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19.8***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81.6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93.9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7.5*</a:t>
                      </a:r>
                      <a:endParaRPr lang="en-GB" sz="1400" dirty="0">
                        <a:solidFill>
                          <a:srgbClr val="000000"/>
                        </a:solidFill>
                        <a:effectLst/>
                        <a:latin typeface="Times New Roman"/>
                        <a:ea typeface="Calibri"/>
                        <a:cs typeface="Cordia New"/>
                      </a:endParaRPr>
                    </a:p>
                  </a:txBody>
                  <a:tcPr marL="68580" marR="68580" marT="0" marB="0"/>
                </a:tc>
              </a:tr>
              <a:tr h="594152">
                <a:tc gridSpan="8">
                  <a:txBody>
                    <a:bodyPr/>
                    <a:lstStyle/>
                    <a:p>
                      <a:pPr algn="ctr">
                        <a:lnSpc>
                          <a:spcPct val="115000"/>
                        </a:lnSpc>
                        <a:spcAft>
                          <a:spcPts val="0"/>
                        </a:spcAft>
                      </a:pPr>
                      <a:r>
                        <a:rPr lang="en-GB" sz="1100">
                          <a:effectLst/>
                        </a:rPr>
                        <a:t>Did your family change the family diet to cheaper or less-preferred foods, in order to have enough food to eat?</a:t>
                      </a:r>
                      <a:endParaRPr lang="en-GB" sz="1200">
                        <a:solidFill>
                          <a:srgbClr val="000000"/>
                        </a:solidFill>
                        <a:effectLst/>
                        <a:latin typeface="Times New Roman"/>
                        <a:ea typeface="Calibri"/>
                        <a:cs typeface="Cordia New"/>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69829">
                <a:tc>
                  <a:txBody>
                    <a:bodyPr/>
                    <a:lstStyle/>
                    <a:p>
                      <a:pPr>
                        <a:lnSpc>
                          <a:spcPct val="115000"/>
                        </a:lnSpc>
                        <a:spcBef>
                          <a:spcPts val="200"/>
                        </a:spcBef>
                        <a:spcAft>
                          <a:spcPts val="200"/>
                        </a:spcAft>
                      </a:pPr>
                      <a:r>
                        <a:rPr lang="en-GB" sz="1100">
                          <a:effectLst/>
                        </a:rPr>
                        <a:t>Never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38.2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66.1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27.9***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66.1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13.8***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14.1***</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1170625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600200"/>
          </a:xfrm>
        </p:spPr>
        <p:txBody>
          <a:bodyPr/>
          <a:lstStyle/>
          <a:p>
            <a:r>
              <a:rPr lang="en-GB" sz="2800" dirty="0">
                <a:effectLst/>
              </a:rPr>
              <a:t>Comparison of household food availability from all sources in the past 12 months with the previous year</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0627830"/>
              </p:ext>
            </p:extLst>
          </p:nvPr>
        </p:nvGraphicFramePr>
        <p:xfrm>
          <a:off x="611560" y="3140968"/>
          <a:ext cx="7776868" cy="2901948"/>
        </p:xfrm>
        <a:graphic>
          <a:graphicData uri="http://schemas.openxmlformats.org/drawingml/2006/table">
            <a:tbl>
              <a:tblPr firstRow="1" firstCol="1" bandRow="1">
                <a:tableStyleId>{5C22544A-7EE6-4342-B048-85BDC9FD1C3A}</a:tableStyleId>
              </a:tblPr>
              <a:tblGrid>
                <a:gridCol w="1847027"/>
                <a:gridCol w="764897"/>
                <a:gridCol w="764897"/>
                <a:gridCol w="843995"/>
                <a:gridCol w="823799"/>
                <a:gridCol w="821274"/>
                <a:gridCol w="840629"/>
                <a:gridCol w="1070350"/>
              </a:tblGrid>
              <a:tr h="1512168">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381668">
                <a:tc>
                  <a:txBody>
                    <a:bodyPr/>
                    <a:lstStyle/>
                    <a:p>
                      <a:pPr>
                        <a:lnSpc>
                          <a:spcPct val="115000"/>
                        </a:lnSpc>
                        <a:spcBef>
                          <a:spcPts val="200"/>
                        </a:spcBef>
                        <a:spcAft>
                          <a:spcPts val="200"/>
                        </a:spcAft>
                      </a:pPr>
                      <a:r>
                        <a:rPr lang="en-GB" sz="1100">
                          <a:effectLst/>
                        </a:rPr>
                        <a:t>Increased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9.4***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12.2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13.5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8.1**</a:t>
                      </a:r>
                      <a:endParaRPr lang="en-GB" sz="1400">
                        <a:solidFill>
                          <a:srgbClr val="000000"/>
                        </a:solidFill>
                        <a:effectLst/>
                        <a:latin typeface="Times New Roman"/>
                        <a:ea typeface="Calibri"/>
                        <a:cs typeface="Cordia New"/>
                      </a:endParaRPr>
                    </a:p>
                  </a:txBody>
                  <a:tcPr marL="68580" marR="68580" marT="0" marB="0"/>
                </a:tc>
              </a:tr>
              <a:tr h="626444">
                <a:tc>
                  <a:txBody>
                    <a:bodyPr/>
                    <a:lstStyle/>
                    <a:p>
                      <a:pPr>
                        <a:lnSpc>
                          <a:spcPct val="115000"/>
                        </a:lnSpc>
                        <a:spcBef>
                          <a:spcPts val="200"/>
                        </a:spcBef>
                        <a:spcAft>
                          <a:spcPts val="200"/>
                        </a:spcAft>
                      </a:pPr>
                      <a:r>
                        <a:rPr lang="en-GB" sz="1100">
                          <a:effectLst/>
                        </a:rPr>
                        <a:t>Same as previous year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59.9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60.4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r>
              <a:tr h="381668">
                <a:tc>
                  <a:txBody>
                    <a:bodyPr/>
                    <a:lstStyle/>
                    <a:p>
                      <a:pPr>
                        <a:lnSpc>
                          <a:spcPct val="115000"/>
                        </a:lnSpc>
                        <a:spcBef>
                          <a:spcPts val="200"/>
                        </a:spcBef>
                        <a:spcAft>
                          <a:spcPts val="200"/>
                        </a:spcAft>
                      </a:pPr>
                      <a:r>
                        <a:rPr lang="en-GB" sz="1100">
                          <a:effectLst/>
                        </a:rPr>
                        <a:t>Decreased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33.4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23.3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27.6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25.9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-8.4**</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3723984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a:t>
            </a:r>
            <a:r>
              <a:rPr lang="en-GB" dirty="0" smtClean="0"/>
              <a:t>and ownership and usage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0671929"/>
              </p:ext>
            </p:extLst>
          </p:nvPr>
        </p:nvGraphicFramePr>
        <p:xfrm>
          <a:off x="755576" y="1916832"/>
          <a:ext cx="7776863" cy="3492146"/>
        </p:xfrm>
        <a:graphic>
          <a:graphicData uri="http://schemas.openxmlformats.org/drawingml/2006/table">
            <a:tbl>
              <a:tblPr firstRow="1" firstCol="1" bandRow="1">
                <a:tableStyleId>{5C22544A-7EE6-4342-B048-85BDC9FD1C3A}</a:tableStyleId>
              </a:tblPr>
              <a:tblGrid>
                <a:gridCol w="1803271"/>
                <a:gridCol w="754797"/>
                <a:gridCol w="754797"/>
                <a:gridCol w="843995"/>
                <a:gridCol w="823799"/>
                <a:gridCol w="821274"/>
                <a:gridCol w="839787"/>
                <a:gridCol w="1135143"/>
              </a:tblGrid>
              <a:tr h="1296144">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321432">
                <a:tc>
                  <a:txBody>
                    <a:bodyPr/>
                    <a:lstStyle/>
                    <a:p>
                      <a:pPr>
                        <a:lnSpc>
                          <a:spcPct val="115000"/>
                        </a:lnSpc>
                        <a:spcBef>
                          <a:spcPts val="600"/>
                        </a:spcBef>
                        <a:spcAft>
                          <a:spcPts val="600"/>
                        </a:spcAft>
                      </a:pPr>
                      <a:r>
                        <a:rPr lang="en-GB" sz="1200">
                          <a:effectLst/>
                        </a:rPr>
                        <a:t>Own land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48.9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52.5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58.2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55.9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5.9</a:t>
                      </a:r>
                      <a:endParaRPr lang="en-GB" sz="1400">
                        <a:solidFill>
                          <a:srgbClr val="000000"/>
                        </a:solidFill>
                        <a:effectLst/>
                        <a:latin typeface="Times New Roman"/>
                        <a:ea typeface="Calibri"/>
                        <a:cs typeface="Cordia New"/>
                      </a:endParaRPr>
                    </a:p>
                  </a:txBody>
                  <a:tcPr marL="68580" marR="68580" marT="0" marB="0"/>
                </a:tc>
              </a:tr>
              <a:tr h="608817">
                <a:tc>
                  <a:txBody>
                    <a:bodyPr/>
                    <a:lstStyle/>
                    <a:p>
                      <a:pPr>
                        <a:lnSpc>
                          <a:spcPct val="115000"/>
                        </a:lnSpc>
                        <a:spcBef>
                          <a:spcPts val="200"/>
                        </a:spcBef>
                        <a:spcAft>
                          <a:spcPts val="200"/>
                        </a:spcAft>
                      </a:pPr>
                      <a:r>
                        <a:rPr lang="en-GB" sz="1100">
                          <a:effectLst/>
                        </a:rPr>
                        <a:t>Average size of land owned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r>
              <a:tr h="1265753">
                <a:tc>
                  <a:txBody>
                    <a:bodyPr/>
                    <a:lstStyle/>
                    <a:p>
                      <a:pPr>
                        <a:lnSpc>
                          <a:spcPct val="115000"/>
                        </a:lnSpc>
                        <a:spcBef>
                          <a:spcPts val="200"/>
                        </a:spcBef>
                        <a:spcAft>
                          <a:spcPts val="200"/>
                        </a:spcAft>
                      </a:pPr>
                      <a:r>
                        <a:rPr lang="en-GB" sz="1100" dirty="0" smtClean="0">
                          <a:effectLst/>
                        </a:rPr>
                        <a:t>Proportion </a:t>
                      </a:r>
                      <a:r>
                        <a:rPr lang="en-GB" sz="1100" dirty="0">
                          <a:effectLst/>
                        </a:rPr>
                        <a:t>of households irrigated their land</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7.1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11.3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8.5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8.7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4*</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3505043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Crop yield comparisons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5817673"/>
              </p:ext>
            </p:extLst>
          </p:nvPr>
        </p:nvGraphicFramePr>
        <p:xfrm>
          <a:off x="683568" y="2564904"/>
          <a:ext cx="7920880" cy="2385748"/>
        </p:xfrm>
        <a:graphic>
          <a:graphicData uri="http://schemas.openxmlformats.org/drawingml/2006/table">
            <a:tbl>
              <a:tblPr firstRow="1" firstCol="1" bandRow="1">
                <a:tableStyleId>{5C22544A-7EE6-4342-B048-85BDC9FD1C3A}</a:tableStyleId>
              </a:tblPr>
              <a:tblGrid>
                <a:gridCol w="1881231"/>
                <a:gridCol w="779061"/>
                <a:gridCol w="779061"/>
                <a:gridCol w="859623"/>
                <a:gridCol w="839055"/>
                <a:gridCol w="836484"/>
                <a:gridCol w="856195"/>
                <a:gridCol w="1090170"/>
              </a:tblGrid>
              <a:tr h="1224136">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290403">
                <a:tc gridSpan="8">
                  <a:txBody>
                    <a:bodyPr/>
                    <a:lstStyle/>
                    <a:p>
                      <a:pPr algn="ctr">
                        <a:lnSpc>
                          <a:spcPct val="115000"/>
                        </a:lnSpc>
                        <a:spcAft>
                          <a:spcPts val="0"/>
                        </a:spcAft>
                      </a:pPr>
                      <a:r>
                        <a:rPr lang="en-GB" sz="1100">
                          <a:effectLst/>
                        </a:rPr>
                        <a:t>Crop yield compared with your average monsoon season (n=1,634)</a:t>
                      </a:r>
                      <a:endParaRPr lang="en-GB" sz="1200">
                        <a:solidFill>
                          <a:srgbClr val="000000"/>
                        </a:solidFill>
                        <a:effectLst/>
                        <a:latin typeface="Times New Roman"/>
                        <a:ea typeface="Calibri"/>
                        <a:cs typeface="Cordia New"/>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0403">
                <a:tc>
                  <a:txBody>
                    <a:bodyPr/>
                    <a:lstStyle/>
                    <a:p>
                      <a:pPr>
                        <a:lnSpc>
                          <a:spcPct val="115000"/>
                        </a:lnSpc>
                        <a:spcBef>
                          <a:spcPts val="200"/>
                        </a:spcBef>
                        <a:spcAft>
                          <a:spcPts val="200"/>
                        </a:spcAft>
                      </a:pPr>
                      <a:r>
                        <a:rPr lang="en-GB" sz="1100">
                          <a:effectLst/>
                        </a:rPr>
                        <a:t>Better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20.6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r>
              <a:tr h="290403">
                <a:tc>
                  <a:txBody>
                    <a:bodyPr/>
                    <a:lstStyle/>
                    <a:p>
                      <a:pPr>
                        <a:lnSpc>
                          <a:spcPct val="115000"/>
                        </a:lnSpc>
                        <a:spcBef>
                          <a:spcPts val="200"/>
                        </a:spcBef>
                        <a:spcAft>
                          <a:spcPts val="200"/>
                        </a:spcAft>
                      </a:pPr>
                      <a:r>
                        <a:rPr lang="en-GB" sz="1100">
                          <a:effectLst/>
                        </a:rPr>
                        <a:t>Same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40.9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34.9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28.5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7.8</a:t>
                      </a:r>
                      <a:endParaRPr lang="en-GB" sz="1400">
                        <a:solidFill>
                          <a:srgbClr val="000000"/>
                        </a:solidFill>
                        <a:effectLst/>
                        <a:latin typeface="Times New Roman"/>
                        <a:ea typeface="Calibri"/>
                        <a:cs typeface="Cordia New"/>
                      </a:endParaRPr>
                    </a:p>
                  </a:txBody>
                  <a:tcPr marL="68580" marR="68580" marT="0" marB="0"/>
                </a:tc>
              </a:tr>
              <a:tr h="290403">
                <a:tc>
                  <a:txBody>
                    <a:bodyPr/>
                    <a:lstStyle/>
                    <a:p>
                      <a:pPr>
                        <a:lnSpc>
                          <a:spcPct val="115000"/>
                        </a:lnSpc>
                        <a:spcBef>
                          <a:spcPts val="200"/>
                        </a:spcBef>
                        <a:spcAft>
                          <a:spcPts val="200"/>
                        </a:spcAft>
                      </a:pPr>
                      <a:r>
                        <a:rPr lang="en-GB" sz="1100">
                          <a:effectLst/>
                        </a:rPr>
                        <a:t>Worse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37.2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41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3.8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40.2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50.9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10.7*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-6.9*</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2193096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talk</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Methodological issues</a:t>
            </a:r>
          </a:p>
          <a:p>
            <a:r>
              <a:rPr lang="en-US" dirty="0" smtClean="0"/>
              <a:t>Awareness of LIFT</a:t>
            </a:r>
          </a:p>
          <a:p>
            <a:r>
              <a:rPr lang="en-US" dirty="0" smtClean="0"/>
              <a:t>Household income</a:t>
            </a:r>
          </a:p>
          <a:p>
            <a:r>
              <a:rPr lang="en-US" dirty="0" smtClean="0"/>
              <a:t>Food</a:t>
            </a:r>
          </a:p>
          <a:p>
            <a:r>
              <a:rPr lang="en-GB" dirty="0"/>
              <a:t>Land ownership and </a:t>
            </a:r>
            <a:r>
              <a:rPr lang="en-GB" dirty="0" smtClean="0"/>
              <a:t>usage</a:t>
            </a:r>
          </a:p>
          <a:p>
            <a:r>
              <a:rPr lang="en-US" dirty="0" smtClean="0"/>
              <a:t>Crop yields and constraints</a:t>
            </a:r>
          </a:p>
          <a:p>
            <a:r>
              <a:rPr lang="en-US" dirty="0" smtClean="0"/>
              <a:t>Credit</a:t>
            </a:r>
          </a:p>
          <a:p>
            <a:r>
              <a:rPr lang="en-US" dirty="0" smtClean="0"/>
              <a:t>Assets</a:t>
            </a:r>
          </a:p>
          <a:p>
            <a:r>
              <a:rPr lang="en-US" dirty="0" smtClean="0"/>
              <a:t>Training</a:t>
            </a:r>
          </a:p>
          <a:p>
            <a:r>
              <a:rPr lang="en-US" dirty="0" smtClean="0"/>
              <a:t>Water supply</a:t>
            </a:r>
          </a:p>
          <a:p>
            <a:r>
              <a:rPr lang="en-US" dirty="0" smtClean="0"/>
              <a:t>Nutrition survey</a:t>
            </a:r>
          </a:p>
          <a:p>
            <a:r>
              <a:rPr lang="en-US" dirty="0" smtClean="0"/>
              <a:t>Expenditure/Consumption survey</a:t>
            </a:r>
          </a:p>
          <a:p>
            <a:endParaRPr lang="en-US" dirty="0" smtClean="0"/>
          </a:p>
          <a:p>
            <a:endParaRPr lang="en-US" dirty="0" smtClean="0"/>
          </a:p>
          <a:p>
            <a:endParaRPr lang="en-US" dirty="0" smtClean="0"/>
          </a:p>
          <a:p>
            <a:endParaRPr lang="en-GB" dirty="0"/>
          </a:p>
        </p:txBody>
      </p:sp>
    </p:spTree>
    <p:extLst>
      <p:ext uri="{BB962C8B-B14F-4D97-AF65-F5344CB8AC3E}">
        <p14:creationId xmlns:p14="http://schemas.microsoft.com/office/powerpoint/2010/main" val="2057437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Constraints to crop </a:t>
            </a:r>
            <a:r>
              <a:rPr lang="en-GB" b="1" dirty="0" smtClean="0"/>
              <a:t>production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6171749"/>
              </p:ext>
            </p:extLst>
          </p:nvPr>
        </p:nvGraphicFramePr>
        <p:xfrm>
          <a:off x="899592" y="1844823"/>
          <a:ext cx="7128793" cy="4401613"/>
        </p:xfrm>
        <a:graphic>
          <a:graphicData uri="http://schemas.openxmlformats.org/drawingml/2006/table">
            <a:tbl>
              <a:tblPr firstRow="1" firstCol="1" bandRow="1">
                <a:tableStyleId>{5C22544A-7EE6-4342-B048-85BDC9FD1C3A}</a:tableStyleId>
              </a:tblPr>
              <a:tblGrid>
                <a:gridCol w="1685394"/>
                <a:gridCol w="676472"/>
                <a:gridCol w="676472"/>
                <a:gridCol w="773661"/>
                <a:gridCol w="754378"/>
                <a:gridCol w="752835"/>
                <a:gridCol w="769033"/>
                <a:gridCol w="1040548"/>
              </a:tblGrid>
              <a:tr h="1174573">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858629">
                <a:tc>
                  <a:txBody>
                    <a:bodyPr/>
                    <a:lstStyle/>
                    <a:p>
                      <a:pPr>
                        <a:lnSpc>
                          <a:spcPct val="115000"/>
                        </a:lnSpc>
                        <a:spcBef>
                          <a:spcPts val="200"/>
                        </a:spcBef>
                        <a:spcAft>
                          <a:spcPts val="200"/>
                        </a:spcAft>
                      </a:pPr>
                      <a:r>
                        <a:rPr lang="en-GB" sz="1100">
                          <a:effectLst/>
                        </a:rPr>
                        <a:t>Lack of money to buy the necessary inputs (or lack of credit)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27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26.6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13.9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-2.2</a:t>
                      </a:r>
                      <a:endParaRPr lang="en-GB" sz="1400">
                        <a:solidFill>
                          <a:srgbClr val="000000"/>
                        </a:solidFill>
                        <a:effectLst/>
                        <a:latin typeface="Times New Roman"/>
                        <a:ea typeface="Calibri"/>
                        <a:cs typeface="Cordia New"/>
                      </a:endParaRPr>
                    </a:p>
                  </a:txBody>
                  <a:tcPr marL="68580" marR="68580" marT="0" marB="0"/>
                </a:tc>
              </a:tr>
              <a:tr h="204477">
                <a:tc>
                  <a:txBody>
                    <a:bodyPr/>
                    <a:lstStyle/>
                    <a:p>
                      <a:pPr>
                        <a:lnSpc>
                          <a:spcPct val="115000"/>
                        </a:lnSpc>
                        <a:spcBef>
                          <a:spcPts val="200"/>
                        </a:spcBef>
                        <a:spcAft>
                          <a:spcPts val="200"/>
                        </a:spcAft>
                      </a:pPr>
                      <a:r>
                        <a:rPr lang="en-GB" sz="1100">
                          <a:effectLst/>
                        </a:rPr>
                        <a:t>Lack of land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9.2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3.9***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8.3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7.6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4.6*</a:t>
                      </a:r>
                      <a:endParaRPr lang="en-GB" sz="1400">
                        <a:solidFill>
                          <a:srgbClr val="000000"/>
                        </a:solidFill>
                        <a:effectLst/>
                        <a:latin typeface="Times New Roman"/>
                        <a:ea typeface="Calibri"/>
                        <a:cs typeface="Cordia New"/>
                      </a:endParaRPr>
                    </a:p>
                  </a:txBody>
                  <a:tcPr marL="68580" marR="68580" marT="0" marB="0"/>
                </a:tc>
              </a:tr>
              <a:tr h="422528">
                <a:tc>
                  <a:txBody>
                    <a:bodyPr/>
                    <a:lstStyle/>
                    <a:p>
                      <a:pPr>
                        <a:lnSpc>
                          <a:spcPct val="115000"/>
                        </a:lnSpc>
                        <a:spcBef>
                          <a:spcPts val="200"/>
                        </a:spcBef>
                        <a:spcAft>
                          <a:spcPts val="200"/>
                        </a:spcAft>
                      </a:pPr>
                      <a:r>
                        <a:rPr lang="en-GB" sz="1100">
                          <a:effectLst/>
                        </a:rPr>
                        <a:t>Lack of household labour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-4.4*</a:t>
                      </a:r>
                      <a:endParaRPr lang="en-GB" sz="1400">
                        <a:solidFill>
                          <a:srgbClr val="000000"/>
                        </a:solidFill>
                        <a:effectLst/>
                        <a:latin typeface="Times New Roman"/>
                        <a:ea typeface="Calibri"/>
                        <a:cs typeface="Cordia New"/>
                      </a:endParaRPr>
                    </a:p>
                  </a:txBody>
                  <a:tcPr marL="68580" marR="68580" marT="0" marB="0"/>
                </a:tc>
              </a:tr>
              <a:tr h="422528">
                <a:tc>
                  <a:txBody>
                    <a:bodyPr/>
                    <a:lstStyle/>
                    <a:p>
                      <a:pPr>
                        <a:lnSpc>
                          <a:spcPct val="115000"/>
                        </a:lnSpc>
                        <a:spcBef>
                          <a:spcPts val="200"/>
                        </a:spcBef>
                        <a:spcAft>
                          <a:spcPts val="200"/>
                        </a:spcAft>
                      </a:pPr>
                      <a:r>
                        <a:rPr lang="en-GB" sz="1100">
                          <a:effectLst/>
                        </a:rPr>
                        <a:t>Lack of pesticides in the village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FF"/>
                          </a:highlight>
                        </a:rPr>
                        <a:t>6.3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FF"/>
                          </a:highlight>
                        </a:rPr>
                        <a:t>.6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FF"/>
                          </a:highlight>
                        </a:rPr>
                        <a:t>8.5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FF"/>
                          </a:highlight>
                        </a:rPr>
                        <a:t>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1.8</a:t>
                      </a:r>
                      <a:endParaRPr lang="en-GB" sz="1400">
                        <a:solidFill>
                          <a:srgbClr val="000000"/>
                        </a:solidFill>
                        <a:effectLst/>
                        <a:latin typeface="Times New Roman"/>
                        <a:ea typeface="Calibri"/>
                        <a:cs typeface="Cordia New"/>
                      </a:endParaRPr>
                    </a:p>
                  </a:txBody>
                  <a:tcPr marL="68580" marR="68580" marT="0" marB="0"/>
                </a:tc>
              </a:tr>
              <a:tr h="640579">
                <a:tc>
                  <a:txBody>
                    <a:bodyPr/>
                    <a:lstStyle/>
                    <a:p>
                      <a:pPr>
                        <a:lnSpc>
                          <a:spcPct val="115000"/>
                        </a:lnSpc>
                        <a:spcBef>
                          <a:spcPts val="200"/>
                        </a:spcBef>
                        <a:spcAft>
                          <a:spcPts val="200"/>
                        </a:spcAft>
                      </a:pPr>
                      <a:r>
                        <a:rPr lang="en-GB" sz="1100">
                          <a:effectLst/>
                        </a:rPr>
                        <a:t>Low prices for the agricultural crops grown</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2.2**</a:t>
                      </a:r>
                      <a:endParaRPr lang="en-GB" sz="1400">
                        <a:solidFill>
                          <a:srgbClr val="000000"/>
                        </a:solidFill>
                        <a:effectLst/>
                        <a:latin typeface="Times New Roman"/>
                        <a:ea typeface="Calibri"/>
                        <a:cs typeface="Cordia New"/>
                      </a:endParaRPr>
                    </a:p>
                  </a:txBody>
                  <a:tcPr marL="68580" marR="68580" marT="0" marB="0"/>
                </a:tc>
              </a:tr>
              <a:tr h="422528">
                <a:tc>
                  <a:txBody>
                    <a:bodyPr/>
                    <a:lstStyle/>
                    <a:p>
                      <a:pPr>
                        <a:lnSpc>
                          <a:spcPct val="115000"/>
                        </a:lnSpc>
                        <a:spcBef>
                          <a:spcPts val="200"/>
                        </a:spcBef>
                        <a:spcAft>
                          <a:spcPts val="200"/>
                        </a:spcAft>
                      </a:pPr>
                      <a:r>
                        <a:rPr lang="en-GB" sz="1100">
                          <a:effectLst/>
                        </a:rPr>
                        <a:t>Bad/unreliable weather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16.7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26.3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19.4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26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a:t>
                      </a:r>
                      <a:endParaRPr lang="en-GB" sz="1400">
                        <a:solidFill>
                          <a:srgbClr val="000000"/>
                        </a:solidFill>
                        <a:effectLst/>
                        <a:latin typeface="Times New Roman"/>
                        <a:ea typeface="Calibri"/>
                        <a:cs typeface="Cordia New"/>
                      </a:endParaRPr>
                    </a:p>
                  </a:txBody>
                  <a:tcPr marL="68580" marR="68580" marT="0" marB="0"/>
                </a:tc>
              </a:tr>
              <a:tr h="204477">
                <a:tc>
                  <a:txBody>
                    <a:bodyPr/>
                    <a:lstStyle/>
                    <a:p>
                      <a:pPr>
                        <a:lnSpc>
                          <a:spcPct val="115000"/>
                        </a:lnSpc>
                        <a:spcBef>
                          <a:spcPts val="200"/>
                        </a:spcBef>
                        <a:spcAft>
                          <a:spcPts val="200"/>
                        </a:spcAft>
                      </a:pPr>
                      <a:r>
                        <a:rPr lang="en-GB" sz="1100">
                          <a:effectLst/>
                        </a:rPr>
                        <a:t>Soil acidity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-1*</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609871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Credit</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57116307"/>
              </p:ext>
            </p:extLst>
          </p:nvPr>
        </p:nvGraphicFramePr>
        <p:xfrm>
          <a:off x="899592" y="1556792"/>
          <a:ext cx="7560839" cy="4012679"/>
        </p:xfrm>
        <a:graphic>
          <a:graphicData uri="http://schemas.openxmlformats.org/drawingml/2006/table">
            <a:tbl>
              <a:tblPr firstRow="1" firstCol="1" bandRow="1">
                <a:tableStyleId>{5C22544A-7EE6-4342-B048-85BDC9FD1C3A}</a:tableStyleId>
              </a:tblPr>
              <a:tblGrid>
                <a:gridCol w="2169231"/>
                <a:gridCol w="587915"/>
                <a:gridCol w="587915"/>
                <a:gridCol w="799022"/>
                <a:gridCol w="777513"/>
                <a:gridCol w="777513"/>
                <a:gridCol w="787073"/>
                <a:gridCol w="1074657"/>
              </a:tblGrid>
              <a:tr h="1249888">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913686">
                <a:tc>
                  <a:txBody>
                    <a:bodyPr/>
                    <a:lstStyle/>
                    <a:p>
                      <a:pPr>
                        <a:lnSpc>
                          <a:spcPct val="115000"/>
                        </a:lnSpc>
                        <a:spcBef>
                          <a:spcPts val="200"/>
                        </a:spcBef>
                        <a:spcAft>
                          <a:spcPts val="200"/>
                        </a:spcAft>
                      </a:pPr>
                      <a:r>
                        <a:rPr lang="en-GB" sz="1400">
                          <a:effectLst/>
                        </a:rPr>
                        <a:t>Proportion of households that took out a loan in the last 12 months </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84.4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83.3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3.7</a:t>
                      </a:r>
                      <a:endParaRPr lang="en-GB" sz="1400" dirty="0">
                        <a:solidFill>
                          <a:srgbClr val="000000"/>
                        </a:solidFill>
                        <a:effectLst/>
                        <a:latin typeface="Times New Roman"/>
                        <a:ea typeface="Calibri"/>
                        <a:cs typeface="Cordia New"/>
                      </a:endParaRPr>
                    </a:p>
                  </a:txBody>
                  <a:tcPr marL="68580" marR="68580" marT="0" marB="0"/>
                </a:tc>
              </a:tr>
              <a:tr h="217588">
                <a:tc gridSpan="8">
                  <a:txBody>
                    <a:bodyPr/>
                    <a:lstStyle/>
                    <a:p>
                      <a:pPr algn="ctr">
                        <a:lnSpc>
                          <a:spcPct val="115000"/>
                        </a:lnSpc>
                        <a:spcBef>
                          <a:spcPts val="600"/>
                        </a:spcBef>
                        <a:spcAft>
                          <a:spcPts val="600"/>
                        </a:spcAft>
                      </a:pPr>
                      <a:r>
                        <a:rPr lang="en-GB" sz="1100">
                          <a:effectLst/>
                        </a:rPr>
                        <a:t>The money came from</a:t>
                      </a:r>
                      <a:endParaRPr lang="en-GB" sz="1200">
                        <a:solidFill>
                          <a:srgbClr val="000000"/>
                        </a:solidFill>
                        <a:effectLst/>
                        <a:latin typeface="Times New Roman"/>
                        <a:ea typeface="Calibri"/>
                        <a:cs typeface="Cordia New"/>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49621">
                <a:tc>
                  <a:txBody>
                    <a:bodyPr/>
                    <a:lstStyle/>
                    <a:p>
                      <a:pPr>
                        <a:lnSpc>
                          <a:spcPct val="115000"/>
                        </a:lnSpc>
                        <a:spcBef>
                          <a:spcPts val="200"/>
                        </a:spcBef>
                        <a:spcAft>
                          <a:spcPts val="200"/>
                        </a:spcAft>
                      </a:pPr>
                      <a:r>
                        <a:rPr lang="en-GB" sz="1100">
                          <a:effectLst/>
                        </a:rPr>
                        <a:t>Micro-credit provider (interest, 2.5% or less)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19.6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35.3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15.7***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18.3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20.7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13.3***</a:t>
                      </a:r>
                      <a:endParaRPr lang="en-GB" sz="1400">
                        <a:solidFill>
                          <a:srgbClr val="000000"/>
                        </a:solidFill>
                        <a:effectLst/>
                        <a:latin typeface="Times New Roman"/>
                        <a:ea typeface="Calibri"/>
                        <a:cs typeface="Cordia New"/>
                      </a:endParaRPr>
                    </a:p>
                  </a:txBody>
                  <a:tcPr marL="68580" marR="68580" marT="0" marB="0"/>
                </a:tc>
              </a:tr>
              <a:tr h="449621">
                <a:tc>
                  <a:txBody>
                    <a:bodyPr/>
                    <a:lstStyle/>
                    <a:p>
                      <a:pPr>
                        <a:lnSpc>
                          <a:spcPct val="115000"/>
                        </a:lnSpc>
                        <a:spcBef>
                          <a:spcPts val="200"/>
                        </a:spcBef>
                        <a:spcAft>
                          <a:spcPts val="200"/>
                        </a:spcAft>
                      </a:pPr>
                      <a:r>
                        <a:rPr lang="en-GB" sz="1100">
                          <a:effectLst/>
                        </a:rPr>
                        <a:t>Village Savings and Loans Association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8.4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3.4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7.9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4.8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-3.1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-1.9*</a:t>
                      </a:r>
                      <a:endParaRPr lang="en-GB" sz="1400">
                        <a:solidFill>
                          <a:srgbClr val="000000"/>
                        </a:solidFill>
                        <a:effectLst/>
                        <a:latin typeface="Times New Roman"/>
                        <a:ea typeface="Calibri"/>
                        <a:cs typeface="Cordia New"/>
                      </a:endParaRPr>
                    </a:p>
                  </a:txBody>
                  <a:tcPr marL="68580" marR="68580" marT="0" marB="0"/>
                </a:tc>
              </a:tr>
              <a:tr h="449621">
                <a:tc>
                  <a:txBody>
                    <a:bodyPr/>
                    <a:lstStyle/>
                    <a:p>
                      <a:pPr>
                        <a:lnSpc>
                          <a:spcPct val="115000"/>
                        </a:lnSpc>
                        <a:spcBef>
                          <a:spcPts val="200"/>
                        </a:spcBef>
                        <a:spcAft>
                          <a:spcPts val="200"/>
                        </a:spcAft>
                      </a:pPr>
                      <a:r>
                        <a:rPr lang="en-GB" sz="1100">
                          <a:effectLst/>
                        </a:rPr>
                        <a:t>Farmers Association/Cooperative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2.8*</a:t>
                      </a:r>
                      <a:endParaRPr lang="en-GB" sz="1400">
                        <a:solidFill>
                          <a:srgbClr val="000000"/>
                        </a:solidFill>
                        <a:effectLst/>
                        <a:latin typeface="Times New Roman"/>
                        <a:ea typeface="Calibri"/>
                        <a:cs typeface="Cordia New"/>
                      </a:endParaRPr>
                    </a:p>
                  </a:txBody>
                  <a:tcPr marL="68580" marR="68580" marT="0" marB="0"/>
                </a:tc>
              </a:tr>
              <a:tr h="217588">
                <a:tc>
                  <a:txBody>
                    <a:bodyPr/>
                    <a:lstStyle/>
                    <a:p>
                      <a:pPr>
                        <a:lnSpc>
                          <a:spcPct val="115000"/>
                        </a:lnSpc>
                        <a:spcBef>
                          <a:spcPts val="200"/>
                        </a:spcBef>
                        <a:spcAft>
                          <a:spcPts val="200"/>
                        </a:spcAft>
                      </a:pPr>
                      <a:r>
                        <a:rPr lang="en-GB" sz="1100">
                          <a:effectLst/>
                        </a:rPr>
                        <a:t>Government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26.3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16.5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6.1*</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1956337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a:t>Household assets </a:t>
            </a:r>
            <a:r>
              <a:rPr lang="en-GB" sz="2800" b="1" dirty="0" smtClean="0"/>
              <a:t>- </a:t>
            </a:r>
            <a:r>
              <a:rPr lang="en-GB" sz="2800" dirty="0">
                <a:effectLst/>
              </a:rPr>
              <a:t>Proportion of households with the following source of </a:t>
            </a:r>
            <a:r>
              <a:rPr lang="en-GB" sz="2800" dirty="0" smtClean="0">
                <a:effectLst/>
              </a:rPr>
              <a:t>lighting</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8081058"/>
              </p:ext>
            </p:extLst>
          </p:nvPr>
        </p:nvGraphicFramePr>
        <p:xfrm>
          <a:off x="755576" y="1772816"/>
          <a:ext cx="7776864" cy="4104456"/>
        </p:xfrm>
        <a:graphic>
          <a:graphicData uri="http://schemas.openxmlformats.org/drawingml/2006/table">
            <a:tbl>
              <a:tblPr firstRow="1" firstCol="1" bandRow="1">
                <a:tableStyleId>{5C22544A-7EE6-4342-B048-85BDC9FD1C3A}</a:tableStyleId>
              </a:tblPr>
              <a:tblGrid>
                <a:gridCol w="1810002"/>
                <a:gridCol w="751432"/>
                <a:gridCol w="751432"/>
                <a:gridCol w="843995"/>
                <a:gridCol w="823799"/>
                <a:gridCol w="821274"/>
                <a:gridCol w="839787"/>
                <a:gridCol w="1135143"/>
              </a:tblGrid>
              <a:tr h="1478799">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531967">
                <a:tc>
                  <a:txBody>
                    <a:bodyPr/>
                    <a:lstStyle/>
                    <a:p>
                      <a:pPr>
                        <a:lnSpc>
                          <a:spcPct val="115000"/>
                        </a:lnSpc>
                        <a:spcBef>
                          <a:spcPts val="200"/>
                        </a:spcBef>
                        <a:spcAft>
                          <a:spcPts val="200"/>
                        </a:spcAft>
                      </a:pPr>
                      <a:r>
                        <a:rPr lang="en-GB" sz="1100">
                          <a:effectLst/>
                        </a:rPr>
                        <a:t>Electricity from the grid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a:t>
                      </a:r>
                      <a:endParaRPr lang="en-GB" sz="1400">
                        <a:solidFill>
                          <a:srgbClr val="000000"/>
                        </a:solidFill>
                        <a:effectLst/>
                        <a:latin typeface="Times New Roman"/>
                        <a:ea typeface="Calibri"/>
                        <a:cs typeface="Cordia New"/>
                      </a:endParaRPr>
                    </a:p>
                  </a:txBody>
                  <a:tcPr marL="68580" marR="68580" marT="0" marB="0"/>
                </a:tc>
              </a:tr>
              <a:tr h="257439">
                <a:tc>
                  <a:txBody>
                    <a:bodyPr/>
                    <a:lstStyle/>
                    <a:p>
                      <a:pPr>
                        <a:lnSpc>
                          <a:spcPct val="115000"/>
                        </a:lnSpc>
                        <a:spcBef>
                          <a:spcPts val="200"/>
                        </a:spcBef>
                        <a:spcAft>
                          <a:spcPts val="200"/>
                        </a:spcAft>
                      </a:pPr>
                      <a:r>
                        <a:rPr lang="en-GB" sz="1100">
                          <a:effectLst/>
                        </a:rPr>
                        <a:t>Village generator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a:t>
                      </a:r>
                      <a:endParaRPr lang="en-GB" sz="1400">
                        <a:solidFill>
                          <a:srgbClr val="000000"/>
                        </a:solidFill>
                        <a:effectLst/>
                        <a:latin typeface="Times New Roman"/>
                        <a:ea typeface="Calibri"/>
                        <a:cs typeface="Cordia New"/>
                      </a:endParaRPr>
                    </a:p>
                  </a:txBody>
                  <a:tcPr marL="68580" marR="68580" marT="0" marB="0"/>
                </a:tc>
              </a:tr>
              <a:tr h="531967">
                <a:tc>
                  <a:txBody>
                    <a:bodyPr/>
                    <a:lstStyle/>
                    <a:p>
                      <a:pPr>
                        <a:lnSpc>
                          <a:spcPct val="115000"/>
                        </a:lnSpc>
                        <a:spcBef>
                          <a:spcPts val="200"/>
                        </a:spcBef>
                        <a:spcAft>
                          <a:spcPts val="200"/>
                        </a:spcAft>
                      </a:pPr>
                      <a:r>
                        <a:rPr lang="en-GB" sz="1100">
                          <a:effectLst/>
                        </a:rPr>
                        <a:t>Lamp (kerosene/oil)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37.9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16.8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-21.1***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32.6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-19.6***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-1.5</a:t>
                      </a:r>
                      <a:endParaRPr lang="en-GB" sz="1400">
                        <a:solidFill>
                          <a:srgbClr val="000000"/>
                        </a:solidFill>
                        <a:effectLst/>
                        <a:latin typeface="Times New Roman"/>
                        <a:ea typeface="Calibri"/>
                        <a:cs typeface="Cordia New"/>
                      </a:endParaRPr>
                    </a:p>
                  </a:txBody>
                  <a:tcPr marL="68580" marR="68580" marT="0" marB="0"/>
                </a:tc>
              </a:tr>
              <a:tr h="257439">
                <a:tc>
                  <a:txBody>
                    <a:bodyPr/>
                    <a:lstStyle/>
                    <a:p>
                      <a:pPr>
                        <a:lnSpc>
                          <a:spcPct val="115000"/>
                        </a:lnSpc>
                        <a:spcBef>
                          <a:spcPts val="200"/>
                        </a:spcBef>
                        <a:spcAft>
                          <a:spcPts val="200"/>
                        </a:spcAft>
                      </a:pPr>
                      <a:r>
                        <a:rPr lang="en-GB" sz="1100">
                          <a:effectLst/>
                        </a:rPr>
                        <a:t>Candle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18.9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a:t>
                      </a:r>
                      <a:endParaRPr lang="en-GB" sz="1400">
                        <a:solidFill>
                          <a:srgbClr val="000000"/>
                        </a:solidFill>
                        <a:effectLst/>
                        <a:latin typeface="Times New Roman"/>
                        <a:ea typeface="Calibri"/>
                        <a:cs typeface="Cordia New"/>
                      </a:endParaRPr>
                    </a:p>
                  </a:txBody>
                  <a:tcPr marL="68580" marR="68580" marT="0" marB="0"/>
                </a:tc>
              </a:tr>
              <a:tr h="531967">
                <a:tc>
                  <a:txBody>
                    <a:bodyPr/>
                    <a:lstStyle/>
                    <a:p>
                      <a:pPr>
                        <a:lnSpc>
                          <a:spcPct val="115000"/>
                        </a:lnSpc>
                        <a:spcBef>
                          <a:spcPts val="200"/>
                        </a:spcBef>
                        <a:spcAft>
                          <a:spcPts val="200"/>
                        </a:spcAft>
                      </a:pPr>
                      <a:r>
                        <a:rPr lang="en-GB" sz="1100">
                          <a:effectLst/>
                        </a:rPr>
                        <a:t>Table lamp with dry battery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a:t>
                      </a:r>
                      <a:endParaRPr lang="en-GB" sz="1400">
                        <a:solidFill>
                          <a:srgbClr val="000000"/>
                        </a:solidFill>
                        <a:effectLst/>
                        <a:latin typeface="Times New Roman"/>
                        <a:ea typeface="Calibri"/>
                        <a:cs typeface="Cordia New"/>
                      </a:endParaRPr>
                    </a:p>
                  </a:txBody>
                  <a:tcPr marL="68580" marR="68580" marT="0" marB="0"/>
                </a:tc>
              </a:tr>
              <a:tr h="257439">
                <a:tc>
                  <a:txBody>
                    <a:bodyPr/>
                    <a:lstStyle/>
                    <a:p>
                      <a:pPr>
                        <a:lnSpc>
                          <a:spcPct val="115000"/>
                        </a:lnSpc>
                        <a:spcBef>
                          <a:spcPts val="200"/>
                        </a:spcBef>
                        <a:spcAft>
                          <a:spcPts val="200"/>
                        </a:spcAft>
                      </a:pPr>
                      <a:r>
                        <a:rPr lang="en-GB" sz="1100">
                          <a:effectLst/>
                        </a:rPr>
                        <a:t>Solar with battery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11.9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28.7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16.8***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16.7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33.2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16.5***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00FF00"/>
                          </a:highlight>
                        </a:rPr>
                        <a:t>.3</a:t>
                      </a:r>
                      <a:endParaRPr lang="en-GB" sz="1400">
                        <a:solidFill>
                          <a:srgbClr val="000000"/>
                        </a:solidFill>
                        <a:effectLst/>
                        <a:latin typeface="Times New Roman"/>
                        <a:ea typeface="Calibri"/>
                        <a:cs typeface="Cordia New"/>
                      </a:endParaRPr>
                    </a:p>
                  </a:txBody>
                  <a:tcPr marL="68580" marR="68580" marT="0" marB="0"/>
                </a:tc>
              </a:tr>
              <a:tr h="257439">
                <a:tc>
                  <a:txBody>
                    <a:bodyPr/>
                    <a:lstStyle/>
                    <a:p>
                      <a:pPr>
                        <a:lnSpc>
                          <a:spcPct val="115000"/>
                        </a:lnSpc>
                        <a:spcBef>
                          <a:spcPts val="200"/>
                        </a:spcBef>
                        <a:spcAft>
                          <a:spcPts val="200"/>
                        </a:spcAft>
                      </a:pPr>
                      <a:r>
                        <a:rPr lang="en-GB" sz="1100">
                          <a:effectLst/>
                        </a:rPr>
                        <a:t>Hydro generator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3.7*</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2470356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effectLst/>
              </a:rPr>
              <a:t>Proportion of households being trained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951968"/>
              </p:ext>
            </p:extLst>
          </p:nvPr>
        </p:nvGraphicFramePr>
        <p:xfrm>
          <a:off x="467544" y="2204864"/>
          <a:ext cx="8064896" cy="3615265"/>
        </p:xfrm>
        <a:graphic>
          <a:graphicData uri="http://schemas.openxmlformats.org/drawingml/2006/table">
            <a:tbl>
              <a:tblPr firstRow="1" firstCol="1" bandRow="1">
                <a:tableStyleId>{5C22544A-7EE6-4342-B048-85BDC9FD1C3A}</a:tableStyleId>
              </a:tblPr>
              <a:tblGrid>
                <a:gridCol w="2098688"/>
                <a:gridCol w="661458"/>
                <a:gridCol w="793226"/>
                <a:gridCol w="835112"/>
                <a:gridCol w="851692"/>
                <a:gridCol w="851692"/>
                <a:gridCol w="863036"/>
                <a:gridCol w="1109992"/>
              </a:tblGrid>
              <a:tr h="1368152">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366411">
                <a:tc>
                  <a:txBody>
                    <a:bodyPr/>
                    <a:lstStyle/>
                    <a:p>
                      <a:pPr>
                        <a:lnSpc>
                          <a:spcPct val="115000"/>
                        </a:lnSpc>
                        <a:spcBef>
                          <a:spcPts val="200"/>
                        </a:spcBef>
                        <a:spcAft>
                          <a:spcPts val="200"/>
                        </a:spcAft>
                      </a:pPr>
                      <a:r>
                        <a:rPr lang="en-GB" sz="1100">
                          <a:effectLst/>
                        </a:rPr>
                        <a:t>Crop production</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8.9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15.6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6.7***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9.2***</a:t>
                      </a:r>
                      <a:endParaRPr lang="en-GB" sz="1400">
                        <a:solidFill>
                          <a:srgbClr val="000000"/>
                        </a:solidFill>
                        <a:effectLst/>
                        <a:latin typeface="Times New Roman"/>
                        <a:ea typeface="Calibri"/>
                        <a:cs typeface="Cordia New"/>
                      </a:endParaRPr>
                    </a:p>
                  </a:txBody>
                  <a:tcPr marL="68580" marR="68580" marT="0" marB="0"/>
                </a:tc>
              </a:tr>
              <a:tr h="366411">
                <a:tc>
                  <a:txBody>
                    <a:bodyPr/>
                    <a:lstStyle/>
                    <a:p>
                      <a:pPr>
                        <a:lnSpc>
                          <a:spcPct val="115000"/>
                        </a:lnSpc>
                        <a:spcBef>
                          <a:spcPts val="200"/>
                        </a:spcBef>
                        <a:spcAft>
                          <a:spcPts val="200"/>
                        </a:spcAft>
                      </a:pPr>
                      <a:r>
                        <a:rPr lang="en-GB" sz="1100">
                          <a:effectLst/>
                        </a:rPr>
                        <a:t>Livestock</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4.7*</a:t>
                      </a:r>
                      <a:endParaRPr lang="en-GB" sz="1400">
                        <a:solidFill>
                          <a:srgbClr val="000000"/>
                        </a:solidFill>
                        <a:effectLst/>
                        <a:latin typeface="Times New Roman"/>
                        <a:ea typeface="Calibri"/>
                        <a:cs typeface="Cordia New"/>
                      </a:endParaRPr>
                    </a:p>
                  </a:txBody>
                  <a:tcPr marL="68580" marR="68580" marT="0" marB="0"/>
                </a:tc>
              </a:tr>
              <a:tr h="366411">
                <a:tc>
                  <a:txBody>
                    <a:bodyPr/>
                    <a:lstStyle/>
                    <a:p>
                      <a:pPr>
                        <a:lnSpc>
                          <a:spcPct val="115000"/>
                        </a:lnSpc>
                        <a:spcBef>
                          <a:spcPts val="200"/>
                        </a:spcBef>
                        <a:spcAft>
                          <a:spcPts val="200"/>
                        </a:spcAft>
                      </a:pPr>
                      <a:r>
                        <a:rPr lang="en-GB" sz="1100">
                          <a:effectLst/>
                        </a:rPr>
                        <a:t>Fisheries</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a:t>
                      </a:r>
                      <a:endParaRPr lang="en-GB" sz="1400">
                        <a:solidFill>
                          <a:srgbClr val="000000"/>
                        </a:solidFill>
                        <a:effectLst/>
                        <a:latin typeface="Times New Roman"/>
                        <a:ea typeface="Calibri"/>
                        <a:cs typeface="Cordia New"/>
                      </a:endParaRPr>
                    </a:p>
                  </a:txBody>
                  <a:tcPr marL="68580" marR="68580" marT="0" marB="0"/>
                </a:tc>
              </a:tr>
              <a:tr h="1147880">
                <a:tc>
                  <a:txBody>
                    <a:bodyPr/>
                    <a:lstStyle/>
                    <a:p>
                      <a:pPr>
                        <a:lnSpc>
                          <a:spcPct val="115000"/>
                        </a:lnSpc>
                        <a:spcBef>
                          <a:spcPts val="200"/>
                        </a:spcBef>
                        <a:spcAft>
                          <a:spcPts val="200"/>
                        </a:spcAft>
                      </a:pPr>
                      <a:r>
                        <a:rPr lang="en-GB" sz="1100">
                          <a:effectLst/>
                        </a:rPr>
                        <a:t>Other vocational/livelihood skill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4.3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6.7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5**</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4231821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Household water supply </a:t>
            </a:r>
            <a:r>
              <a:rPr lang="en-GB" dirty="0" smtClean="0"/>
              <a:t>rainy season#</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9867452"/>
              </p:ext>
            </p:extLst>
          </p:nvPr>
        </p:nvGraphicFramePr>
        <p:xfrm>
          <a:off x="683569" y="1916832"/>
          <a:ext cx="8028909" cy="4320480"/>
        </p:xfrm>
        <a:graphic>
          <a:graphicData uri="http://schemas.openxmlformats.org/drawingml/2006/table">
            <a:tbl>
              <a:tblPr firstRow="1" firstCol="1" bandRow="1">
                <a:tableStyleId>{5C22544A-7EE6-4342-B048-85BDC9FD1C3A}</a:tableStyleId>
              </a:tblPr>
              <a:tblGrid>
                <a:gridCol w="3043202"/>
                <a:gridCol w="789686"/>
                <a:gridCol w="789686"/>
                <a:gridCol w="859185"/>
                <a:gridCol w="789686"/>
                <a:gridCol w="975597"/>
                <a:gridCol w="781867"/>
              </a:tblGrid>
              <a:tr h="432048">
                <a:tc>
                  <a:txBody>
                    <a:bodyPr/>
                    <a:lstStyle/>
                    <a:p>
                      <a:pPr>
                        <a:lnSpc>
                          <a:spcPct val="115000"/>
                        </a:lnSpc>
                        <a:spcBef>
                          <a:spcPts val="200"/>
                        </a:spcBef>
                        <a:spcAft>
                          <a:spcPts val="200"/>
                        </a:spcAft>
                      </a:pPr>
                      <a:r>
                        <a:rPr lang="en-GB" sz="11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Hilly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Dry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Coastal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LIFT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Control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Total</a:t>
                      </a:r>
                      <a:endParaRPr lang="en-GB" sz="12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Piped water into dwelling</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3.8</a:t>
                      </a:r>
                      <a:endParaRPr lang="en-GB" sz="14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Piped water to yard/plot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3.9</a:t>
                      </a:r>
                      <a:endParaRPr lang="en-GB" sz="14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Tube well/borehole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15.8</a:t>
                      </a:r>
                      <a:endParaRPr lang="en-GB" sz="14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Protected dug well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20.6***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13.8</a:t>
                      </a:r>
                      <a:endParaRPr lang="en-GB" sz="14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Unprotected dug well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2.6</a:t>
                      </a:r>
                      <a:endParaRPr lang="en-GB" sz="14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Protected spring</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25.7***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9.6</a:t>
                      </a:r>
                      <a:endParaRPr lang="en-GB" sz="14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Unprotected spring</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3.3</a:t>
                      </a:r>
                      <a:endParaRPr lang="en-GB" sz="14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Rainwater collection</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82.5***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31.8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32</a:t>
                      </a:r>
                      <a:endParaRPr lang="en-GB" sz="1400">
                        <a:solidFill>
                          <a:srgbClr val="000000"/>
                        </a:solidFill>
                        <a:effectLst/>
                        <a:latin typeface="Times New Roman"/>
                        <a:ea typeface="Calibri"/>
                        <a:cs typeface="Cordia New"/>
                      </a:endParaRPr>
                    </a:p>
                  </a:txBody>
                  <a:tcPr marL="68580" marR="68580" marT="0" marB="0"/>
                </a:tc>
              </a:tr>
              <a:tr h="432048">
                <a:tc>
                  <a:txBody>
                    <a:bodyPr/>
                    <a:lstStyle/>
                    <a:p>
                      <a:pPr>
                        <a:lnSpc>
                          <a:spcPct val="115000"/>
                        </a:lnSpc>
                        <a:spcBef>
                          <a:spcPts val="200"/>
                        </a:spcBef>
                        <a:spcAft>
                          <a:spcPts val="200"/>
                        </a:spcAft>
                      </a:pPr>
                      <a:r>
                        <a:rPr lang="en-GB" sz="1100">
                          <a:effectLst/>
                        </a:rPr>
                        <a:t>Surface water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25.9***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12.7</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944728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Cleaning the water#</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1297554"/>
              </p:ext>
            </p:extLst>
          </p:nvPr>
        </p:nvGraphicFramePr>
        <p:xfrm>
          <a:off x="827584" y="2204864"/>
          <a:ext cx="7704856" cy="3796732"/>
        </p:xfrm>
        <a:graphic>
          <a:graphicData uri="http://schemas.openxmlformats.org/drawingml/2006/table">
            <a:tbl>
              <a:tblPr firstRow="1" firstCol="1" bandRow="1">
                <a:tableStyleId>{5C22544A-7EE6-4342-B048-85BDC9FD1C3A}</a:tableStyleId>
              </a:tblPr>
              <a:tblGrid>
                <a:gridCol w="2926211"/>
                <a:gridCol w="757814"/>
                <a:gridCol w="757814"/>
                <a:gridCol w="823674"/>
                <a:gridCol w="757814"/>
                <a:gridCol w="933719"/>
                <a:gridCol w="747810"/>
              </a:tblGrid>
              <a:tr h="388087">
                <a:tc>
                  <a:txBody>
                    <a:bodyPr/>
                    <a:lstStyle/>
                    <a:p>
                      <a:pPr>
                        <a:lnSpc>
                          <a:spcPct val="115000"/>
                        </a:lnSpc>
                        <a:spcBef>
                          <a:spcPts val="200"/>
                        </a:spcBef>
                        <a:spcAft>
                          <a:spcPts val="200"/>
                        </a:spcAft>
                      </a:pPr>
                      <a:r>
                        <a:rPr lang="en-GB" sz="11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Hilly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Dry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Coastal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LIFT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Control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Total</a:t>
                      </a:r>
                      <a:endParaRPr lang="en-GB" sz="1200">
                        <a:solidFill>
                          <a:srgbClr val="000000"/>
                        </a:solidFill>
                        <a:effectLst/>
                        <a:latin typeface="Times New Roman"/>
                        <a:ea typeface="Calibri"/>
                        <a:cs typeface="Cordia New"/>
                      </a:endParaRPr>
                    </a:p>
                  </a:txBody>
                  <a:tcPr marL="68580" marR="68580" marT="0" marB="0"/>
                </a:tc>
              </a:tr>
              <a:tr h="692036">
                <a:tc>
                  <a:txBody>
                    <a:bodyPr/>
                    <a:lstStyle/>
                    <a:p>
                      <a:pPr>
                        <a:lnSpc>
                          <a:spcPct val="115000"/>
                        </a:lnSpc>
                        <a:spcBef>
                          <a:spcPts val="200"/>
                        </a:spcBef>
                        <a:spcAft>
                          <a:spcPts val="200"/>
                        </a:spcAft>
                      </a:pPr>
                      <a:r>
                        <a:rPr lang="en-GB" sz="1100">
                          <a:effectLst/>
                        </a:rPr>
                        <a:t>Proportion of households treating water to make it drinkable (n=3,200)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97.9***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99.1***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91.3**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87.5**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90.3</a:t>
                      </a:r>
                      <a:endParaRPr lang="en-GB" sz="1400" dirty="0">
                        <a:solidFill>
                          <a:srgbClr val="000000"/>
                        </a:solidFill>
                        <a:effectLst/>
                        <a:latin typeface="Times New Roman"/>
                        <a:ea typeface="Calibri"/>
                        <a:cs typeface="Cordia New"/>
                      </a:endParaRPr>
                    </a:p>
                  </a:txBody>
                  <a:tcPr marL="68580" marR="68580" marT="0" marB="0"/>
                </a:tc>
              </a:tr>
              <a:tr h="388087">
                <a:tc gridSpan="7">
                  <a:txBody>
                    <a:bodyPr/>
                    <a:lstStyle/>
                    <a:p>
                      <a:pPr algn="ctr">
                        <a:lnSpc>
                          <a:spcPct val="115000"/>
                        </a:lnSpc>
                        <a:spcBef>
                          <a:spcPts val="600"/>
                        </a:spcBef>
                        <a:spcAft>
                          <a:spcPts val="600"/>
                        </a:spcAft>
                      </a:pPr>
                      <a:r>
                        <a:rPr lang="en-GB" sz="1100">
                          <a:effectLst/>
                        </a:rPr>
                        <a:t>How they clean the water (n=2,890)</a:t>
                      </a:r>
                      <a:endParaRPr lang="en-GB" sz="1200">
                        <a:solidFill>
                          <a:srgbClr val="000000"/>
                        </a:solidFill>
                        <a:effectLst/>
                        <a:latin typeface="Times New Roman"/>
                        <a:ea typeface="Calibri"/>
                        <a:cs typeface="Cordia New"/>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88087">
                <a:tc>
                  <a:txBody>
                    <a:bodyPr/>
                    <a:lstStyle/>
                    <a:p>
                      <a:pPr>
                        <a:lnSpc>
                          <a:spcPct val="115000"/>
                        </a:lnSpc>
                        <a:spcBef>
                          <a:spcPts val="200"/>
                        </a:spcBef>
                        <a:spcAft>
                          <a:spcPts val="200"/>
                        </a:spcAft>
                      </a:pPr>
                      <a:r>
                        <a:rPr lang="en-GB" sz="1100">
                          <a:effectLst/>
                        </a:rPr>
                        <a:t>Boil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76.9***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75.5***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47.9***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65.5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65.9</a:t>
                      </a:r>
                      <a:endParaRPr lang="en-GB" sz="1400">
                        <a:solidFill>
                          <a:srgbClr val="000000"/>
                        </a:solidFill>
                        <a:effectLst/>
                        <a:latin typeface="Times New Roman"/>
                        <a:ea typeface="Calibri"/>
                        <a:cs typeface="Cordia New"/>
                      </a:endParaRPr>
                    </a:p>
                  </a:txBody>
                  <a:tcPr marL="68580" marR="68580" marT="0" marB="0"/>
                </a:tc>
              </a:tr>
              <a:tr h="388087">
                <a:tc>
                  <a:txBody>
                    <a:bodyPr/>
                    <a:lstStyle/>
                    <a:p>
                      <a:pPr>
                        <a:lnSpc>
                          <a:spcPct val="115000"/>
                        </a:lnSpc>
                        <a:spcBef>
                          <a:spcPts val="200"/>
                        </a:spcBef>
                        <a:spcAft>
                          <a:spcPts val="200"/>
                        </a:spcAft>
                      </a:pPr>
                      <a:r>
                        <a:rPr lang="en-GB" sz="1100">
                          <a:effectLst/>
                        </a:rPr>
                        <a:t>Add bleach/chlorine/iodine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a:t>
                      </a:r>
                      <a:endParaRPr lang="en-GB" sz="1400">
                        <a:solidFill>
                          <a:srgbClr val="000000"/>
                        </a:solidFill>
                        <a:effectLst/>
                        <a:latin typeface="Times New Roman"/>
                        <a:ea typeface="Calibri"/>
                        <a:cs typeface="Cordia New"/>
                      </a:endParaRPr>
                    </a:p>
                  </a:txBody>
                  <a:tcPr marL="68580" marR="68580" marT="0" marB="0"/>
                </a:tc>
              </a:tr>
              <a:tr h="388087">
                <a:tc>
                  <a:txBody>
                    <a:bodyPr/>
                    <a:lstStyle/>
                    <a:p>
                      <a:pPr>
                        <a:lnSpc>
                          <a:spcPct val="115000"/>
                        </a:lnSpc>
                        <a:spcBef>
                          <a:spcPts val="200"/>
                        </a:spcBef>
                        <a:spcAft>
                          <a:spcPts val="200"/>
                        </a:spcAft>
                      </a:pPr>
                      <a:r>
                        <a:rPr lang="en-GB" sz="1100">
                          <a:effectLst/>
                        </a:rPr>
                        <a:t>Strain it through a cloth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33.2***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88.1***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64.1***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75.6***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66.9</a:t>
                      </a:r>
                      <a:endParaRPr lang="en-GB" sz="1400">
                        <a:solidFill>
                          <a:srgbClr val="000000"/>
                        </a:solidFill>
                        <a:effectLst/>
                        <a:latin typeface="Times New Roman"/>
                        <a:ea typeface="Calibri"/>
                        <a:cs typeface="Cordia New"/>
                      </a:endParaRPr>
                    </a:p>
                  </a:txBody>
                  <a:tcPr marL="68580" marR="68580" marT="0" marB="0"/>
                </a:tc>
              </a:tr>
              <a:tr h="388087">
                <a:tc>
                  <a:txBody>
                    <a:bodyPr/>
                    <a:lstStyle/>
                    <a:p>
                      <a:pPr>
                        <a:lnSpc>
                          <a:spcPct val="115000"/>
                        </a:lnSpc>
                        <a:spcBef>
                          <a:spcPts val="200"/>
                        </a:spcBef>
                        <a:spcAft>
                          <a:spcPts val="200"/>
                        </a:spcAft>
                      </a:pPr>
                      <a:r>
                        <a:rPr lang="en-GB" sz="1100">
                          <a:effectLst/>
                        </a:rPr>
                        <a:t>Use a water filter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22.9***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11.1</a:t>
                      </a:r>
                      <a:endParaRPr lang="en-GB" sz="1400">
                        <a:solidFill>
                          <a:srgbClr val="000000"/>
                        </a:solidFill>
                        <a:effectLst/>
                        <a:latin typeface="Times New Roman"/>
                        <a:ea typeface="Calibri"/>
                        <a:cs typeface="Cordia New"/>
                      </a:endParaRPr>
                    </a:p>
                  </a:txBody>
                  <a:tcPr marL="68580" marR="68580" marT="0" marB="0"/>
                </a:tc>
              </a:tr>
              <a:tr h="388087">
                <a:tc>
                  <a:txBody>
                    <a:bodyPr/>
                    <a:lstStyle/>
                    <a:p>
                      <a:pPr>
                        <a:lnSpc>
                          <a:spcPct val="115000"/>
                        </a:lnSpc>
                        <a:spcBef>
                          <a:spcPts val="200"/>
                        </a:spcBef>
                        <a:spcAft>
                          <a:spcPts val="200"/>
                        </a:spcAft>
                      </a:pPr>
                      <a:r>
                        <a:rPr lang="en-GB" sz="1100">
                          <a:effectLst/>
                        </a:rPr>
                        <a:t>Let it stand and settle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23.2***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24.5***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16.8</a:t>
                      </a:r>
                      <a:endParaRPr lang="en-GB" sz="1400">
                        <a:solidFill>
                          <a:srgbClr val="000000"/>
                        </a:solidFill>
                        <a:effectLst/>
                        <a:latin typeface="Times New Roman"/>
                        <a:ea typeface="Calibri"/>
                        <a:cs typeface="Cordia New"/>
                      </a:endParaRPr>
                    </a:p>
                  </a:txBody>
                  <a:tcPr marL="68580" marR="68580" marT="0" marB="0"/>
                </a:tc>
              </a:tr>
              <a:tr h="388087">
                <a:tc>
                  <a:txBody>
                    <a:bodyPr/>
                    <a:lstStyle/>
                    <a:p>
                      <a:pPr>
                        <a:lnSpc>
                          <a:spcPct val="115000"/>
                        </a:lnSpc>
                        <a:spcBef>
                          <a:spcPts val="200"/>
                        </a:spcBef>
                        <a:spcAft>
                          <a:spcPts val="200"/>
                        </a:spcAft>
                      </a:pPr>
                      <a:r>
                        <a:rPr lang="en-GB" sz="1100">
                          <a:effectLst/>
                        </a:rPr>
                        <a:t>Aluminium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1.7</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2699857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effectLst/>
              </a:rPr>
              <a:t>Proportion of </a:t>
            </a:r>
            <a:r>
              <a:rPr lang="en-GB" sz="2800" dirty="0" smtClean="0">
                <a:effectLst/>
              </a:rPr>
              <a:t>villages by zone facing </a:t>
            </a:r>
            <a:r>
              <a:rPr lang="en-GB" sz="2800" dirty="0">
                <a:effectLst/>
              </a:rPr>
              <a:t>water shortages by month</a:t>
            </a:r>
            <a:endParaRPr lang="en-GB" sz="28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4894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000" dirty="0">
                <a:effectLst/>
              </a:rPr>
              <a:t>Prevalence of underweight children aged 0-60 months by age </a:t>
            </a:r>
            <a:r>
              <a:rPr lang="en-GB" sz="2000" dirty="0" smtClean="0">
                <a:effectLst/>
              </a:rPr>
              <a:t>groups (22% were moderately or severely underweight)</a:t>
            </a:r>
            <a:endParaRPr lang="en-GB" sz="20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6027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effectLst/>
              </a:rPr>
              <a:t>Prevalence of stunted children aged 0-60 months by age </a:t>
            </a:r>
            <a:r>
              <a:rPr lang="en-GB" sz="2800" dirty="0" smtClean="0">
                <a:effectLst/>
              </a:rPr>
              <a:t>(32% were moderately or severely stunted</a:t>
            </a:r>
            <a:endParaRPr lang="en-GB" sz="2800" dirty="0"/>
          </a:p>
        </p:txBody>
      </p:sp>
      <p:sp>
        <p:nvSpPr>
          <p:cNvPr id="3" name="Content Placeholder 2"/>
          <p:cNvSpPr>
            <a:spLocks noGrp="1"/>
          </p:cNvSpPr>
          <p:nvPr>
            <p:ph idx="1"/>
          </p:nvPr>
        </p:nvSpPr>
        <p:spPr/>
        <p:txBody>
          <a:bodyPr/>
          <a:lstStyle/>
          <a:p>
            <a:endParaRPr lang="en-GB"/>
          </a:p>
        </p:txBody>
      </p:sp>
      <p:graphicFrame>
        <p:nvGraphicFramePr>
          <p:cNvPr id="4" name="Chart 3"/>
          <p:cNvGraphicFramePr/>
          <p:nvPr>
            <p:extLst>
              <p:ext uri="{D42A27DB-BD31-4B8C-83A1-F6EECF244321}">
                <p14:modId xmlns:p14="http://schemas.microsoft.com/office/powerpoint/2010/main" val="601602426"/>
              </p:ext>
            </p:extLst>
          </p:nvPr>
        </p:nvGraphicFramePr>
        <p:xfrm>
          <a:off x="899592" y="1628800"/>
          <a:ext cx="7200800"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2285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Prevalence of wasted children (weight for height)</a:t>
            </a:r>
            <a:endParaRPr lang="en-GB" sz="4800" dirty="0"/>
          </a:p>
        </p:txBody>
      </p:sp>
      <p:sp>
        <p:nvSpPr>
          <p:cNvPr id="3" name="Content Placeholder 2"/>
          <p:cNvSpPr>
            <a:spLocks noGrp="1"/>
          </p:cNvSpPr>
          <p:nvPr>
            <p:ph idx="1"/>
          </p:nvPr>
        </p:nvSpPr>
        <p:spPr/>
        <p:txBody>
          <a:bodyPr/>
          <a:lstStyle/>
          <a:p>
            <a:r>
              <a:rPr lang="en-US" dirty="0" smtClean="0"/>
              <a:t>7 per cent of children under 5 years of age showed signs of moderate and severe wasting</a:t>
            </a:r>
          </a:p>
          <a:p>
            <a:r>
              <a:rPr lang="en-US" dirty="0" smtClean="0"/>
              <a:t>Defined as less than 2 </a:t>
            </a:r>
            <a:r>
              <a:rPr lang="en-US" smtClean="0"/>
              <a:t>SDs below </a:t>
            </a:r>
            <a:r>
              <a:rPr lang="en-US" dirty="0" smtClean="0"/>
              <a:t>the median</a:t>
            </a:r>
            <a:endParaRPr lang="en-GB" dirty="0"/>
          </a:p>
        </p:txBody>
      </p:sp>
    </p:spTree>
    <p:extLst>
      <p:ext uri="{BB962C8B-B14F-4D97-AF65-F5344CB8AC3E}">
        <p14:creationId xmlns:p14="http://schemas.microsoft.com/office/powerpoint/2010/main" val="127257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ffectLst/>
              </a:rPr>
              <a:t>Data tools and number of cases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5241952"/>
              </p:ext>
            </p:extLst>
          </p:nvPr>
        </p:nvGraphicFramePr>
        <p:xfrm>
          <a:off x="755575" y="1628803"/>
          <a:ext cx="7776864" cy="4392484"/>
        </p:xfrm>
        <a:graphic>
          <a:graphicData uri="http://schemas.openxmlformats.org/drawingml/2006/table">
            <a:tbl>
              <a:tblPr firstRow="1" firstCol="1" bandRow="1">
                <a:tableStyleId>{5C22544A-7EE6-4342-B048-85BDC9FD1C3A}</a:tableStyleId>
              </a:tblPr>
              <a:tblGrid>
                <a:gridCol w="2715423"/>
                <a:gridCol w="1052679"/>
                <a:gridCol w="1181424"/>
                <a:gridCol w="866714"/>
                <a:gridCol w="1193204"/>
                <a:gridCol w="767420"/>
              </a:tblGrid>
              <a:tr h="1208226">
                <a:tc>
                  <a:txBody>
                    <a:bodyPr/>
                    <a:lstStyle/>
                    <a:p>
                      <a:pPr>
                        <a:lnSpc>
                          <a:spcPct val="115000"/>
                        </a:lnSpc>
                        <a:spcAft>
                          <a:spcPts val="0"/>
                        </a:spcAft>
                      </a:pPr>
                      <a:r>
                        <a:rPr lang="en-GB" sz="1200">
                          <a:effectLst/>
                        </a:rPr>
                        <a:t>Tool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LIFT Villages</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LIFT Households per village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Control</a:t>
                      </a:r>
                    </a:p>
                    <a:p>
                      <a:pPr>
                        <a:lnSpc>
                          <a:spcPct val="115000"/>
                        </a:lnSpc>
                        <a:spcAft>
                          <a:spcPts val="0"/>
                        </a:spcAft>
                      </a:pPr>
                      <a:r>
                        <a:rPr lang="en-GB" sz="1200">
                          <a:effectLst/>
                        </a:rPr>
                        <a:t>Households per village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dirty="0">
                          <a:effectLst/>
                        </a:rPr>
                        <a:t>Total </a:t>
                      </a:r>
                    </a:p>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r>
              <a:tr h="287743">
                <a:tc gridSpan="6">
                  <a:txBody>
                    <a:bodyPr/>
                    <a:lstStyle/>
                    <a:p>
                      <a:pPr algn="ctr">
                        <a:lnSpc>
                          <a:spcPct val="115000"/>
                        </a:lnSpc>
                        <a:spcAft>
                          <a:spcPts val="0"/>
                        </a:spcAft>
                      </a:pPr>
                      <a:r>
                        <a:rPr lang="en-GB" sz="1200">
                          <a:effectLst/>
                        </a:rPr>
                        <a:t>Round 1</a:t>
                      </a:r>
                      <a:endParaRPr lang="en-GB" sz="1200">
                        <a:solidFill>
                          <a:srgbClr val="000000"/>
                        </a:solidFill>
                        <a:effectLst/>
                        <a:latin typeface="Times New Roman"/>
                        <a:ea typeface="Calibri"/>
                        <a:cs typeface="Cordia New"/>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87743">
                <a:tc>
                  <a:txBody>
                    <a:bodyPr/>
                    <a:lstStyle/>
                    <a:p>
                      <a:pPr>
                        <a:lnSpc>
                          <a:spcPct val="115000"/>
                        </a:lnSpc>
                        <a:spcAft>
                          <a:spcPts val="0"/>
                        </a:spcAft>
                      </a:pPr>
                      <a:r>
                        <a:rPr lang="en-GB" sz="1200">
                          <a:effectLst/>
                        </a:rPr>
                        <a:t>Village Profile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NA</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NA</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200*</a:t>
                      </a:r>
                      <a:endParaRPr lang="en-GB" sz="1200">
                        <a:solidFill>
                          <a:srgbClr val="000000"/>
                        </a:solidFill>
                        <a:effectLst/>
                        <a:latin typeface="Times New Roman"/>
                        <a:ea typeface="Calibri"/>
                        <a:cs typeface="Cordia New"/>
                      </a:endParaRPr>
                    </a:p>
                  </a:txBody>
                  <a:tcPr marL="68580" marR="68580" marT="0" marB="0"/>
                </a:tc>
              </a:tr>
              <a:tr h="287743">
                <a:tc>
                  <a:txBody>
                    <a:bodyPr/>
                    <a:lstStyle/>
                    <a:p>
                      <a:pPr>
                        <a:lnSpc>
                          <a:spcPct val="115000"/>
                        </a:lnSpc>
                        <a:spcAft>
                          <a:spcPts val="0"/>
                        </a:spcAft>
                      </a:pPr>
                      <a:r>
                        <a:rPr lang="en-GB" sz="1200">
                          <a:effectLst/>
                        </a:rPr>
                        <a:t>Household questionnaire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16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16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3,200</a:t>
                      </a:r>
                      <a:endParaRPr lang="en-GB" sz="1200">
                        <a:solidFill>
                          <a:srgbClr val="000000"/>
                        </a:solidFill>
                        <a:effectLst/>
                        <a:latin typeface="Times New Roman"/>
                        <a:ea typeface="Calibri"/>
                        <a:cs typeface="Cordia New"/>
                      </a:endParaRPr>
                    </a:p>
                  </a:txBody>
                  <a:tcPr marL="68580" marR="68580" marT="0" marB="0"/>
                </a:tc>
              </a:tr>
              <a:tr h="287743">
                <a:tc>
                  <a:txBody>
                    <a:bodyPr/>
                    <a:lstStyle/>
                    <a:p>
                      <a:pPr>
                        <a:lnSpc>
                          <a:spcPct val="115000"/>
                        </a:lnSpc>
                        <a:spcAft>
                          <a:spcPts val="0"/>
                        </a:spcAft>
                      </a:pPr>
                      <a:r>
                        <a:rPr lang="en-GB" sz="1200">
                          <a:effectLst/>
                        </a:rPr>
                        <a:t>FGD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12</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4</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NA</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NA</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48</a:t>
                      </a:r>
                      <a:endParaRPr lang="en-GB" sz="1200">
                        <a:solidFill>
                          <a:srgbClr val="000000"/>
                        </a:solidFill>
                        <a:effectLst/>
                        <a:latin typeface="Times New Roman"/>
                        <a:ea typeface="Calibri"/>
                        <a:cs typeface="Cordia New"/>
                      </a:endParaRPr>
                    </a:p>
                  </a:txBody>
                  <a:tcPr marL="68580" marR="68580" marT="0" marB="0"/>
                </a:tc>
              </a:tr>
              <a:tr h="287743">
                <a:tc gridSpan="6">
                  <a:txBody>
                    <a:bodyPr/>
                    <a:lstStyle/>
                    <a:p>
                      <a:pPr algn="ctr">
                        <a:lnSpc>
                          <a:spcPct val="115000"/>
                        </a:lnSpc>
                        <a:spcAft>
                          <a:spcPts val="0"/>
                        </a:spcAft>
                      </a:pPr>
                      <a:r>
                        <a:rPr lang="en-GB" sz="1200">
                          <a:effectLst/>
                        </a:rPr>
                        <a:t>Round 2</a:t>
                      </a:r>
                      <a:endParaRPr lang="en-GB" sz="1200">
                        <a:solidFill>
                          <a:srgbClr val="000000"/>
                        </a:solidFill>
                        <a:effectLst/>
                        <a:latin typeface="Times New Roman"/>
                        <a:ea typeface="Calibri"/>
                        <a:cs typeface="Cordia New"/>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87743">
                <a:tc>
                  <a:txBody>
                    <a:bodyPr/>
                    <a:lstStyle/>
                    <a:p>
                      <a:pPr>
                        <a:lnSpc>
                          <a:spcPct val="115000"/>
                        </a:lnSpc>
                        <a:spcAft>
                          <a:spcPts val="0"/>
                        </a:spcAft>
                      </a:pPr>
                      <a:r>
                        <a:rPr lang="en-GB" sz="1200">
                          <a:effectLst/>
                        </a:rPr>
                        <a:t>Village Profile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NA</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NA</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200</a:t>
                      </a:r>
                      <a:endParaRPr lang="en-GB" sz="1200">
                        <a:solidFill>
                          <a:srgbClr val="000000"/>
                        </a:solidFill>
                        <a:effectLst/>
                        <a:latin typeface="Times New Roman"/>
                        <a:ea typeface="Calibri"/>
                        <a:cs typeface="Cordia New"/>
                      </a:endParaRPr>
                    </a:p>
                  </a:txBody>
                  <a:tcPr marL="68580" marR="68580" marT="0" marB="0"/>
                </a:tc>
              </a:tr>
              <a:tr h="287743">
                <a:tc>
                  <a:txBody>
                    <a:bodyPr/>
                    <a:lstStyle/>
                    <a:p>
                      <a:pPr>
                        <a:lnSpc>
                          <a:spcPct val="115000"/>
                        </a:lnSpc>
                        <a:spcAft>
                          <a:spcPts val="0"/>
                        </a:spcAft>
                      </a:pPr>
                      <a:r>
                        <a:rPr lang="en-GB" sz="1200">
                          <a:effectLst/>
                        </a:rPr>
                        <a:t>Household questionnaire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16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16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3,200</a:t>
                      </a:r>
                      <a:endParaRPr lang="en-GB" sz="1200">
                        <a:solidFill>
                          <a:srgbClr val="000000"/>
                        </a:solidFill>
                        <a:effectLst/>
                        <a:latin typeface="Times New Roman"/>
                        <a:ea typeface="Calibri"/>
                        <a:cs typeface="Cordia New"/>
                      </a:endParaRPr>
                    </a:p>
                  </a:txBody>
                  <a:tcPr marL="68580" marR="68580" marT="0" marB="0"/>
                </a:tc>
              </a:tr>
              <a:tr h="287743">
                <a:tc>
                  <a:txBody>
                    <a:bodyPr/>
                    <a:lstStyle/>
                    <a:p>
                      <a:pPr>
                        <a:lnSpc>
                          <a:spcPct val="115000"/>
                        </a:lnSpc>
                        <a:spcAft>
                          <a:spcPts val="0"/>
                        </a:spcAft>
                      </a:pPr>
                      <a:r>
                        <a:rPr lang="en-GB" sz="1200">
                          <a:effectLst/>
                        </a:rPr>
                        <a:t>FGD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9</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4</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NA</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NA</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36</a:t>
                      </a:r>
                      <a:endParaRPr lang="en-GB" sz="1200">
                        <a:solidFill>
                          <a:srgbClr val="000000"/>
                        </a:solidFill>
                        <a:effectLst/>
                        <a:latin typeface="Times New Roman"/>
                        <a:ea typeface="Calibri"/>
                        <a:cs typeface="Cordia New"/>
                      </a:endParaRPr>
                    </a:p>
                  </a:txBody>
                  <a:tcPr marL="68580" marR="68580" marT="0" marB="0"/>
                </a:tc>
              </a:tr>
              <a:tr h="594571">
                <a:tc>
                  <a:txBody>
                    <a:bodyPr/>
                    <a:lstStyle/>
                    <a:p>
                      <a:pPr>
                        <a:lnSpc>
                          <a:spcPct val="115000"/>
                        </a:lnSpc>
                        <a:spcAft>
                          <a:spcPts val="0"/>
                        </a:spcAft>
                      </a:pPr>
                      <a:r>
                        <a:rPr lang="en-GB" sz="1200">
                          <a:effectLst/>
                        </a:rPr>
                        <a:t>Nutrition and anthropometry Survey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32</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32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6,400</a:t>
                      </a:r>
                      <a:endParaRPr lang="en-GB" sz="1200">
                        <a:solidFill>
                          <a:srgbClr val="000000"/>
                        </a:solidFill>
                        <a:effectLst/>
                        <a:latin typeface="Times New Roman"/>
                        <a:ea typeface="Calibri"/>
                        <a:cs typeface="Cordia New"/>
                      </a:endParaRPr>
                    </a:p>
                  </a:txBody>
                  <a:tcPr marL="68580" marR="68580" marT="0" marB="0"/>
                </a:tc>
              </a:tr>
              <a:tr h="287743">
                <a:tc>
                  <a:txBody>
                    <a:bodyPr/>
                    <a:lstStyle/>
                    <a:p>
                      <a:pPr>
                        <a:lnSpc>
                          <a:spcPct val="115000"/>
                        </a:lnSpc>
                        <a:spcAft>
                          <a:spcPts val="0"/>
                        </a:spcAft>
                      </a:pPr>
                      <a:r>
                        <a:rPr lang="en-GB" sz="1200">
                          <a:effectLst/>
                        </a:rPr>
                        <a:t>Expenditure survey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150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5</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50</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a:effectLst/>
                        </a:rPr>
                        <a:t>5</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Aft>
                          <a:spcPts val="0"/>
                        </a:spcAft>
                      </a:pPr>
                      <a:r>
                        <a:rPr lang="en-GB" sz="1200" dirty="0">
                          <a:effectLst/>
                        </a:rPr>
                        <a:t>1,000</a:t>
                      </a:r>
                      <a:endParaRPr lang="en-GB" sz="12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865622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effectLst/>
              </a:rPr>
              <a:t>Children 6 months and under being breastfed (n=489)</a:t>
            </a:r>
            <a:endParaRPr lang="en-GB"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7519953"/>
              </p:ext>
            </p:extLst>
          </p:nvPr>
        </p:nvGraphicFramePr>
        <p:xfrm>
          <a:off x="611560" y="1844832"/>
          <a:ext cx="8136903" cy="4464487"/>
        </p:xfrm>
        <a:graphic>
          <a:graphicData uri="http://schemas.openxmlformats.org/drawingml/2006/table">
            <a:tbl>
              <a:tblPr firstRow="1" firstCol="1" bandRow="1">
                <a:tableStyleId>{5C22544A-7EE6-4342-B048-85BDC9FD1C3A}</a:tableStyleId>
              </a:tblPr>
              <a:tblGrid>
                <a:gridCol w="3132558"/>
                <a:gridCol w="800308"/>
                <a:gridCol w="800308"/>
                <a:gridCol w="871623"/>
                <a:gridCol w="743081"/>
                <a:gridCol w="992240"/>
                <a:gridCol w="796785"/>
              </a:tblGrid>
              <a:tr h="339950">
                <a:tc>
                  <a:txBody>
                    <a:bodyPr/>
                    <a:lstStyle/>
                    <a:p>
                      <a:pPr>
                        <a:lnSpc>
                          <a:spcPct val="115000"/>
                        </a:lnSpc>
                        <a:spcBef>
                          <a:spcPts val="200"/>
                        </a:spcBef>
                        <a:spcAft>
                          <a:spcPts val="200"/>
                        </a:spcAft>
                      </a:pPr>
                      <a:r>
                        <a:rPr lang="en-GB" sz="11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Hilly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Dry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Coastal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LIFT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Control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Total</a:t>
                      </a:r>
                      <a:endParaRPr lang="en-GB" sz="1200">
                        <a:solidFill>
                          <a:srgbClr val="000000"/>
                        </a:solidFill>
                        <a:effectLst/>
                        <a:latin typeface="Times New Roman"/>
                        <a:ea typeface="Calibri"/>
                        <a:cs typeface="Cordia New"/>
                      </a:endParaRPr>
                    </a:p>
                  </a:txBody>
                  <a:tcPr marL="68580" marR="68580" marT="0" marB="0"/>
                </a:tc>
              </a:tr>
              <a:tr h="339950">
                <a:tc>
                  <a:txBody>
                    <a:bodyPr/>
                    <a:lstStyle/>
                    <a:p>
                      <a:pPr>
                        <a:lnSpc>
                          <a:spcPct val="115000"/>
                        </a:lnSpc>
                        <a:spcBef>
                          <a:spcPts val="200"/>
                        </a:spcBef>
                        <a:spcAft>
                          <a:spcPts val="200"/>
                        </a:spcAft>
                      </a:pPr>
                      <a:r>
                        <a:rPr lang="en-GB" sz="1100">
                          <a:effectLst/>
                        </a:rPr>
                        <a:t>Is being breast fed</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98.5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97.2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99.4*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96.2*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98.6</a:t>
                      </a:r>
                      <a:endParaRPr lang="en-GB" sz="1400" dirty="0">
                        <a:solidFill>
                          <a:srgbClr val="000000"/>
                        </a:solidFill>
                        <a:effectLst/>
                        <a:latin typeface="Times New Roman"/>
                        <a:ea typeface="Calibri"/>
                        <a:cs typeface="Cordia New"/>
                      </a:endParaRPr>
                    </a:p>
                  </a:txBody>
                  <a:tcPr marL="68580" marR="68580" marT="0" marB="0"/>
                </a:tc>
              </a:tr>
              <a:tr h="339950">
                <a:tc gridSpan="7">
                  <a:txBody>
                    <a:bodyPr/>
                    <a:lstStyle/>
                    <a:p>
                      <a:pPr algn="ctr">
                        <a:lnSpc>
                          <a:spcPct val="115000"/>
                        </a:lnSpc>
                        <a:spcBef>
                          <a:spcPts val="600"/>
                        </a:spcBef>
                        <a:spcAft>
                          <a:spcPts val="600"/>
                        </a:spcAft>
                      </a:pPr>
                      <a:r>
                        <a:rPr lang="en-GB" sz="1100">
                          <a:effectLst/>
                        </a:rPr>
                        <a:t>Breastfeeding with no solids </a:t>
                      </a:r>
                      <a:endParaRPr lang="en-GB" sz="1200">
                        <a:solidFill>
                          <a:srgbClr val="000000"/>
                        </a:solidFill>
                        <a:effectLst/>
                        <a:latin typeface="Times New Roman"/>
                        <a:ea typeface="Calibri"/>
                        <a:cs typeface="Cordia New"/>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39950">
                <a:tc>
                  <a:txBody>
                    <a:bodyPr/>
                    <a:lstStyle/>
                    <a:p>
                      <a:pPr>
                        <a:lnSpc>
                          <a:spcPct val="115000"/>
                        </a:lnSpc>
                        <a:spcBef>
                          <a:spcPts val="200"/>
                        </a:spcBef>
                        <a:spcAft>
                          <a:spcPts val="200"/>
                        </a:spcAft>
                      </a:pPr>
                      <a:r>
                        <a:rPr lang="en-GB" sz="1400">
                          <a:effectLst/>
                        </a:rPr>
                        <a:t>0 months</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95.7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97.4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97.9</a:t>
                      </a:r>
                      <a:endParaRPr lang="en-GB" sz="1400">
                        <a:solidFill>
                          <a:srgbClr val="000000"/>
                        </a:solidFill>
                        <a:effectLst/>
                        <a:latin typeface="Times New Roman"/>
                        <a:ea typeface="Calibri"/>
                        <a:cs typeface="Cordia New"/>
                      </a:endParaRPr>
                    </a:p>
                  </a:txBody>
                  <a:tcPr marL="68580" marR="68580" marT="0" marB="0"/>
                </a:tc>
              </a:tr>
              <a:tr h="339950">
                <a:tc>
                  <a:txBody>
                    <a:bodyPr/>
                    <a:lstStyle/>
                    <a:p>
                      <a:pPr>
                        <a:lnSpc>
                          <a:spcPct val="115000"/>
                        </a:lnSpc>
                        <a:spcBef>
                          <a:spcPts val="200"/>
                        </a:spcBef>
                        <a:spcAft>
                          <a:spcPts val="200"/>
                        </a:spcAft>
                      </a:pPr>
                      <a:r>
                        <a:rPr lang="en-GB" sz="1400">
                          <a:effectLst/>
                        </a:rPr>
                        <a:t>1 month</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90.9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77.3*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90.3</a:t>
                      </a:r>
                      <a:endParaRPr lang="en-GB" sz="1400">
                        <a:solidFill>
                          <a:srgbClr val="000000"/>
                        </a:solidFill>
                        <a:effectLst/>
                        <a:latin typeface="Times New Roman"/>
                        <a:ea typeface="Calibri"/>
                        <a:cs typeface="Cordia New"/>
                      </a:endParaRPr>
                    </a:p>
                  </a:txBody>
                  <a:tcPr marL="68580" marR="68580" marT="0" marB="0"/>
                </a:tc>
              </a:tr>
              <a:tr h="339950">
                <a:tc>
                  <a:txBody>
                    <a:bodyPr/>
                    <a:lstStyle/>
                    <a:p>
                      <a:pPr>
                        <a:lnSpc>
                          <a:spcPct val="115000"/>
                        </a:lnSpc>
                        <a:spcBef>
                          <a:spcPts val="200"/>
                        </a:spcBef>
                        <a:spcAft>
                          <a:spcPts val="200"/>
                        </a:spcAft>
                      </a:pPr>
                      <a:r>
                        <a:rPr lang="en-GB" sz="1400">
                          <a:effectLst/>
                        </a:rPr>
                        <a:t>2 months</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89.5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78.3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82.6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86.7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83.1</a:t>
                      </a:r>
                      <a:endParaRPr lang="en-GB" sz="1400">
                        <a:solidFill>
                          <a:srgbClr val="000000"/>
                        </a:solidFill>
                        <a:effectLst/>
                        <a:latin typeface="Times New Roman"/>
                        <a:ea typeface="Calibri"/>
                        <a:cs typeface="Cordia New"/>
                      </a:endParaRPr>
                    </a:p>
                  </a:txBody>
                  <a:tcPr marL="68580" marR="68580" marT="0" marB="0"/>
                </a:tc>
              </a:tr>
              <a:tr h="339950">
                <a:tc>
                  <a:txBody>
                    <a:bodyPr/>
                    <a:lstStyle/>
                    <a:p>
                      <a:pPr>
                        <a:lnSpc>
                          <a:spcPct val="115000"/>
                        </a:lnSpc>
                        <a:spcBef>
                          <a:spcPts val="200"/>
                        </a:spcBef>
                        <a:spcAft>
                          <a:spcPts val="200"/>
                        </a:spcAft>
                      </a:pPr>
                      <a:r>
                        <a:rPr lang="en-GB" sz="1400">
                          <a:effectLst/>
                        </a:rPr>
                        <a:t>3 months</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88.9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78.9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85.7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80.8</a:t>
                      </a:r>
                      <a:endParaRPr lang="en-GB" sz="1400">
                        <a:solidFill>
                          <a:srgbClr val="000000"/>
                        </a:solidFill>
                        <a:effectLst/>
                        <a:latin typeface="Times New Roman"/>
                        <a:ea typeface="Calibri"/>
                        <a:cs typeface="Cordia New"/>
                      </a:endParaRPr>
                    </a:p>
                  </a:txBody>
                  <a:tcPr marL="68580" marR="68580" marT="0" marB="0"/>
                </a:tc>
              </a:tr>
              <a:tr h="339950">
                <a:tc>
                  <a:txBody>
                    <a:bodyPr/>
                    <a:lstStyle/>
                    <a:p>
                      <a:pPr>
                        <a:lnSpc>
                          <a:spcPct val="115000"/>
                        </a:lnSpc>
                        <a:spcBef>
                          <a:spcPts val="200"/>
                        </a:spcBef>
                        <a:spcAft>
                          <a:spcPts val="200"/>
                        </a:spcAft>
                      </a:pPr>
                      <a:r>
                        <a:rPr lang="en-GB" sz="1400">
                          <a:effectLst/>
                        </a:rPr>
                        <a:t>4 months</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78.6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45.5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58.7</a:t>
                      </a:r>
                      <a:endParaRPr lang="en-GB" sz="1400">
                        <a:solidFill>
                          <a:srgbClr val="000000"/>
                        </a:solidFill>
                        <a:effectLst/>
                        <a:latin typeface="Times New Roman"/>
                        <a:ea typeface="Calibri"/>
                        <a:cs typeface="Cordia New"/>
                      </a:endParaRPr>
                    </a:p>
                  </a:txBody>
                  <a:tcPr marL="68580" marR="68580" marT="0" marB="0"/>
                </a:tc>
              </a:tr>
              <a:tr h="339950">
                <a:tc>
                  <a:txBody>
                    <a:bodyPr/>
                    <a:lstStyle/>
                    <a:p>
                      <a:pPr>
                        <a:lnSpc>
                          <a:spcPct val="115000"/>
                        </a:lnSpc>
                        <a:spcBef>
                          <a:spcPts val="200"/>
                        </a:spcBef>
                        <a:spcAft>
                          <a:spcPts val="200"/>
                        </a:spcAft>
                      </a:pPr>
                      <a:r>
                        <a:rPr lang="en-GB" sz="1400">
                          <a:effectLst/>
                        </a:rPr>
                        <a:t>5 months</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55.4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53.2</a:t>
                      </a:r>
                      <a:endParaRPr lang="en-GB" sz="1400">
                        <a:solidFill>
                          <a:srgbClr val="000000"/>
                        </a:solidFill>
                        <a:effectLst/>
                        <a:latin typeface="Times New Roman"/>
                        <a:ea typeface="Calibri"/>
                        <a:cs typeface="Cordia New"/>
                      </a:endParaRPr>
                    </a:p>
                  </a:txBody>
                  <a:tcPr marL="68580" marR="68580" marT="0" marB="0"/>
                </a:tc>
              </a:tr>
              <a:tr h="339950">
                <a:tc>
                  <a:txBody>
                    <a:bodyPr/>
                    <a:lstStyle/>
                    <a:p>
                      <a:pPr>
                        <a:lnSpc>
                          <a:spcPct val="115000"/>
                        </a:lnSpc>
                        <a:spcBef>
                          <a:spcPts val="200"/>
                        </a:spcBef>
                        <a:spcAft>
                          <a:spcPts val="200"/>
                        </a:spcAft>
                      </a:pPr>
                      <a:r>
                        <a:rPr lang="en-GB" sz="1400">
                          <a:effectLst/>
                        </a:rPr>
                        <a:t>6 months</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30.4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20.8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27.3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30.6</a:t>
                      </a:r>
                      <a:endParaRPr lang="en-GB" sz="1400">
                        <a:solidFill>
                          <a:srgbClr val="000000"/>
                        </a:solidFill>
                        <a:effectLst/>
                        <a:latin typeface="Times New Roman"/>
                        <a:ea typeface="Calibri"/>
                        <a:cs typeface="Cordia New"/>
                      </a:endParaRPr>
                    </a:p>
                  </a:txBody>
                  <a:tcPr marL="68580" marR="68580" marT="0" marB="0"/>
                </a:tc>
              </a:tr>
              <a:tr h="1064987">
                <a:tc>
                  <a:txBody>
                    <a:bodyPr/>
                    <a:lstStyle/>
                    <a:p>
                      <a:pPr>
                        <a:lnSpc>
                          <a:spcPct val="115000"/>
                        </a:lnSpc>
                        <a:spcBef>
                          <a:spcPts val="200"/>
                        </a:spcBef>
                        <a:spcAft>
                          <a:spcPts val="200"/>
                        </a:spcAft>
                      </a:pPr>
                      <a:r>
                        <a:rPr lang="en-GB" sz="1400">
                          <a:effectLst/>
                        </a:rPr>
                        <a:t>Total proportion of babies 0-6 months being breastfed without solids</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68.7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64.6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73.2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71.1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62.6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68.8</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25834914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effectLst/>
              </a:rPr>
              <a:t>Proportion of children with diarrhoea in the last two weeks (n=4,067)</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7458894"/>
              </p:ext>
            </p:extLst>
          </p:nvPr>
        </p:nvGraphicFramePr>
        <p:xfrm>
          <a:off x="467544" y="2492896"/>
          <a:ext cx="8424935" cy="3045074"/>
        </p:xfrm>
        <a:graphic>
          <a:graphicData uri="http://schemas.openxmlformats.org/drawingml/2006/table">
            <a:tbl>
              <a:tblPr firstRow="1" firstCol="1" bandRow="1">
                <a:tableStyleId>{5C22544A-7EE6-4342-B048-85BDC9FD1C3A}</a:tableStyleId>
              </a:tblPr>
              <a:tblGrid>
                <a:gridCol w="3243446"/>
                <a:gridCol w="828637"/>
                <a:gridCol w="828637"/>
                <a:gridCol w="902476"/>
                <a:gridCol w="769384"/>
                <a:gridCol w="1027364"/>
                <a:gridCol w="824991"/>
              </a:tblGrid>
              <a:tr h="356132">
                <a:tc>
                  <a:txBody>
                    <a:bodyPr/>
                    <a:lstStyle/>
                    <a:p>
                      <a:pPr>
                        <a:lnSpc>
                          <a:spcPct val="115000"/>
                        </a:lnSpc>
                        <a:spcBef>
                          <a:spcPts val="200"/>
                        </a:spcBef>
                        <a:spcAft>
                          <a:spcPts val="200"/>
                        </a:spcAft>
                      </a:pPr>
                      <a:r>
                        <a:rPr lang="en-GB" sz="11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Hilly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Dry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Coastal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LIFT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Control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Total</a:t>
                      </a:r>
                      <a:endParaRPr lang="en-GB" sz="1200">
                        <a:solidFill>
                          <a:srgbClr val="000000"/>
                        </a:solidFill>
                        <a:effectLst/>
                        <a:latin typeface="Times New Roman"/>
                        <a:ea typeface="Calibri"/>
                        <a:cs typeface="Cordia New"/>
                      </a:endParaRPr>
                    </a:p>
                  </a:txBody>
                  <a:tcPr marL="68580" marR="68580" marT="0" marB="0"/>
                </a:tc>
              </a:tr>
              <a:tr h="802830">
                <a:tc>
                  <a:txBody>
                    <a:bodyPr/>
                    <a:lstStyle/>
                    <a:p>
                      <a:pPr>
                        <a:lnSpc>
                          <a:spcPct val="115000"/>
                        </a:lnSpc>
                        <a:spcBef>
                          <a:spcPts val="200"/>
                        </a:spcBef>
                        <a:spcAft>
                          <a:spcPts val="200"/>
                        </a:spcAft>
                      </a:pPr>
                      <a:r>
                        <a:rPr lang="en-GB" sz="1200" dirty="0">
                          <a:effectLst/>
                        </a:rPr>
                        <a:t>Children with diarrhoea in the last two weeks</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19.8***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15.1</a:t>
                      </a:r>
                      <a:endParaRPr lang="en-GB" sz="1400">
                        <a:solidFill>
                          <a:srgbClr val="000000"/>
                        </a:solidFill>
                        <a:effectLst/>
                        <a:latin typeface="Times New Roman"/>
                        <a:ea typeface="Calibri"/>
                        <a:cs typeface="Cordia New"/>
                      </a:endParaRPr>
                    </a:p>
                  </a:txBody>
                  <a:tcPr marL="68580" marR="68580" marT="0" marB="0"/>
                </a:tc>
              </a:tr>
              <a:tr h="1150205">
                <a:tc>
                  <a:txBody>
                    <a:bodyPr/>
                    <a:lstStyle/>
                    <a:p>
                      <a:pPr>
                        <a:lnSpc>
                          <a:spcPct val="115000"/>
                        </a:lnSpc>
                        <a:spcBef>
                          <a:spcPts val="200"/>
                        </a:spcBef>
                        <a:spcAft>
                          <a:spcPts val="200"/>
                        </a:spcAft>
                      </a:pPr>
                      <a:r>
                        <a:rPr lang="en-GB" sz="1100">
                          <a:effectLst/>
                        </a:rPr>
                        <a:t>Children </a:t>
                      </a:r>
                      <a:r>
                        <a:rPr lang="en-GB" sz="1200">
                          <a:effectLst/>
                        </a:rPr>
                        <a:t>with diarrhoea </a:t>
                      </a:r>
                      <a:r>
                        <a:rPr lang="en-GB" sz="1100">
                          <a:effectLst/>
                        </a:rPr>
                        <a:t>in households which did clean their water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19.6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14.5**</a:t>
                      </a:r>
                      <a:endParaRPr lang="en-GB" sz="1400">
                        <a:solidFill>
                          <a:srgbClr val="000000"/>
                        </a:solidFill>
                        <a:effectLst/>
                        <a:latin typeface="Times New Roman"/>
                        <a:ea typeface="Calibri"/>
                        <a:cs typeface="Cordia New"/>
                      </a:endParaRPr>
                    </a:p>
                  </a:txBody>
                  <a:tcPr marL="68580" marR="68580" marT="0" marB="0"/>
                </a:tc>
              </a:tr>
              <a:tr h="735907">
                <a:tc>
                  <a:txBody>
                    <a:bodyPr/>
                    <a:lstStyle/>
                    <a:p>
                      <a:pPr>
                        <a:lnSpc>
                          <a:spcPct val="115000"/>
                        </a:lnSpc>
                        <a:spcBef>
                          <a:spcPts val="200"/>
                        </a:spcBef>
                        <a:spcAft>
                          <a:spcPts val="200"/>
                        </a:spcAft>
                      </a:pPr>
                      <a:r>
                        <a:rPr lang="en-GB" sz="1100">
                          <a:effectLst/>
                        </a:rPr>
                        <a:t>Children in households which did NOT clean their water</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20.4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16.3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19.8**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19.4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19.7**</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3267698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1600200"/>
          </a:xfrm>
        </p:spPr>
        <p:txBody>
          <a:bodyPr/>
          <a:lstStyle/>
          <a:p>
            <a:r>
              <a:rPr lang="en-GB" sz="4000" dirty="0">
                <a:effectLst/>
              </a:rPr>
              <a:t>Individual dietary diversity, minimum dietary diversity score for 6-23 month </a:t>
            </a:r>
            <a:r>
              <a:rPr lang="en-GB" sz="4000" dirty="0" smtClean="0">
                <a:effectLst/>
              </a:rPr>
              <a:t>children</a:t>
            </a:r>
            <a:endParaRPr lang="en-GB"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3267655"/>
              </p:ext>
            </p:extLst>
          </p:nvPr>
        </p:nvGraphicFramePr>
        <p:xfrm>
          <a:off x="395536" y="2852936"/>
          <a:ext cx="8424937" cy="2232249"/>
        </p:xfrm>
        <a:graphic>
          <a:graphicData uri="http://schemas.openxmlformats.org/drawingml/2006/table">
            <a:tbl>
              <a:tblPr firstRow="1" firstCol="1" bandRow="1">
                <a:tableStyleId>{5C22544A-7EE6-4342-B048-85BDC9FD1C3A}</a:tableStyleId>
              </a:tblPr>
              <a:tblGrid>
                <a:gridCol w="3223390"/>
                <a:gridCol w="828638"/>
                <a:gridCol w="828638"/>
                <a:gridCol w="902476"/>
                <a:gridCol w="790351"/>
                <a:gridCol w="1026453"/>
                <a:gridCol w="824991"/>
              </a:tblGrid>
              <a:tr h="744083">
                <a:tc>
                  <a:txBody>
                    <a:bodyPr/>
                    <a:lstStyle/>
                    <a:p>
                      <a:pPr>
                        <a:lnSpc>
                          <a:spcPct val="115000"/>
                        </a:lnSpc>
                        <a:spcBef>
                          <a:spcPts val="200"/>
                        </a:spcBef>
                        <a:spcAft>
                          <a:spcPts val="200"/>
                        </a:spcAft>
                      </a:pPr>
                      <a:r>
                        <a:rPr lang="en-GB" sz="1100" dirty="0">
                          <a:effectLst/>
                        </a:rPr>
                        <a:t>Number of food groups</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Hilly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Dry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Coastal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LIFT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Control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Total</a:t>
                      </a:r>
                      <a:endParaRPr lang="en-GB" sz="1200">
                        <a:solidFill>
                          <a:srgbClr val="000000"/>
                        </a:solidFill>
                        <a:effectLst/>
                        <a:latin typeface="Times New Roman"/>
                        <a:ea typeface="Calibri"/>
                        <a:cs typeface="Cordia New"/>
                      </a:endParaRPr>
                    </a:p>
                  </a:txBody>
                  <a:tcPr marL="68580" marR="68580" marT="0" marB="0"/>
                </a:tc>
              </a:tr>
              <a:tr h="744083">
                <a:tc>
                  <a:txBody>
                    <a:bodyPr/>
                    <a:lstStyle/>
                    <a:p>
                      <a:pPr>
                        <a:lnSpc>
                          <a:spcPct val="115000"/>
                        </a:lnSpc>
                        <a:spcBef>
                          <a:spcPts val="200"/>
                        </a:spcBef>
                        <a:spcAft>
                          <a:spcPts val="200"/>
                        </a:spcAft>
                      </a:pPr>
                      <a:r>
                        <a:rPr lang="en-GB" sz="1100" dirty="0">
                          <a:effectLst/>
                        </a:rPr>
                        <a:t>Poor (3 or less)</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63.7***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57.1***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66.9*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61.8*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65.6</a:t>
                      </a:r>
                      <a:endParaRPr lang="en-GB" sz="1400">
                        <a:solidFill>
                          <a:srgbClr val="000000"/>
                        </a:solidFill>
                        <a:effectLst/>
                        <a:latin typeface="Times New Roman"/>
                        <a:ea typeface="Calibri"/>
                        <a:cs typeface="Cordia New"/>
                      </a:endParaRPr>
                    </a:p>
                  </a:txBody>
                  <a:tcPr marL="68580" marR="68580" marT="0" marB="0"/>
                </a:tc>
              </a:tr>
              <a:tr h="744083">
                <a:tc>
                  <a:txBody>
                    <a:bodyPr/>
                    <a:lstStyle/>
                    <a:p>
                      <a:pPr>
                        <a:lnSpc>
                          <a:spcPct val="115000"/>
                        </a:lnSpc>
                        <a:spcBef>
                          <a:spcPts val="200"/>
                        </a:spcBef>
                        <a:spcAft>
                          <a:spcPts val="200"/>
                        </a:spcAft>
                      </a:pPr>
                      <a:r>
                        <a:rPr lang="en-GB" sz="1100">
                          <a:effectLst/>
                        </a:rPr>
                        <a:t>Acceptable (greater than 4)</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26.4***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36.3***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42.9***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33.1*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38.2*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34.4</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19356963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poverty</a:t>
            </a:r>
            <a:endParaRPr lang="en-GB" dirty="0"/>
          </a:p>
        </p:txBody>
      </p:sp>
      <p:sp>
        <p:nvSpPr>
          <p:cNvPr id="3" name="Content Placeholder 2"/>
          <p:cNvSpPr>
            <a:spLocks noGrp="1"/>
          </p:cNvSpPr>
          <p:nvPr>
            <p:ph idx="1"/>
          </p:nvPr>
        </p:nvSpPr>
        <p:spPr/>
        <p:txBody>
          <a:bodyPr/>
          <a:lstStyle/>
          <a:p>
            <a:r>
              <a:rPr lang="en-US" dirty="0" smtClean="0"/>
              <a:t>Based on US$1.25</a:t>
            </a:r>
          </a:p>
          <a:p>
            <a:r>
              <a:rPr lang="en-US" dirty="0" smtClean="0"/>
              <a:t>Converted into Myanmar Kyat at 2010 Purchasing Power Parity</a:t>
            </a:r>
          </a:p>
          <a:p>
            <a:r>
              <a:rPr lang="en-US" dirty="0" smtClean="0"/>
              <a:t>Creating a poverty line of 862.97 Kyat per person per day</a:t>
            </a:r>
          </a:p>
          <a:p>
            <a:r>
              <a:rPr lang="en-GB" dirty="0"/>
              <a:t>Proportion of households with a daily per capita consumption of more than Kyats 862.97 </a:t>
            </a:r>
            <a:endParaRPr lang="en-US" dirty="0" smtClean="0"/>
          </a:p>
          <a:p>
            <a:endParaRPr lang="en-US"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591616743"/>
              </p:ext>
            </p:extLst>
          </p:nvPr>
        </p:nvGraphicFramePr>
        <p:xfrm>
          <a:off x="899592" y="4725144"/>
          <a:ext cx="7488832" cy="1728192"/>
        </p:xfrm>
        <a:graphic>
          <a:graphicData uri="http://schemas.openxmlformats.org/drawingml/2006/table">
            <a:tbl>
              <a:tblPr firstRow="1" firstCol="1" bandRow="1">
                <a:tableStyleId>{5C22544A-7EE6-4342-B048-85BDC9FD1C3A}</a:tableStyleId>
              </a:tblPr>
              <a:tblGrid>
                <a:gridCol w="2957311"/>
                <a:gridCol w="689122"/>
                <a:gridCol w="688311"/>
                <a:gridCol w="803300"/>
                <a:gridCol w="689122"/>
                <a:gridCol w="923148"/>
                <a:gridCol w="738518"/>
              </a:tblGrid>
              <a:tr h="864096">
                <a:tc>
                  <a:txBody>
                    <a:bodyPr/>
                    <a:lstStyle/>
                    <a:p>
                      <a:pPr>
                        <a:lnSpc>
                          <a:spcPct val="115000"/>
                        </a:lnSpc>
                        <a:spcBef>
                          <a:spcPts val="600"/>
                        </a:spcBef>
                        <a:spcAft>
                          <a:spcPts val="600"/>
                        </a:spcAft>
                      </a:pPr>
                      <a:r>
                        <a:rPr lang="en-GB" sz="11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Hilly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Dry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Coastal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LIFT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Control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Total</a:t>
                      </a:r>
                      <a:endParaRPr lang="en-GB" sz="1200">
                        <a:solidFill>
                          <a:srgbClr val="000000"/>
                        </a:solidFill>
                        <a:effectLst/>
                        <a:latin typeface="Times New Roman"/>
                        <a:ea typeface="Calibri"/>
                        <a:cs typeface="Cordia New"/>
                      </a:endParaRPr>
                    </a:p>
                  </a:txBody>
                  <a:tcPr marL="68580" marR="68580" marT="0" marB="0"/>
                </a:tc>
              </a:tr>
              <a:tr h="864096">
                <a:tc>
                  <a:txBody>
                    <a:bodyPr/>
                    <a:lstStyle/>
                    <a:p>
                      <a:pPr>
                        <a:lnSpc>
                          <a:spcPct val="115000"/>
                        </a:lnSpc>
                        <a:spcBef>
                          <a:spcPts val="600"/>
                        </a:spcBef>
                        <a:spcAft>
                          <a:spcPts val="600"/>
                        </a:spcAft>
                      </a:pPr>
                      <a:r>
                        <a:rPr lang="en-GB" sz="1100" dirty="0">
                          <a:effectLst/>
                        </a:rPr>
                        <a:t>More than 862.97 per day</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75.8*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73.6*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71.7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69.6</a:t>
                      </a:r>
                      <a:endParaRPr lang="en-GB" sz="14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71.2</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26546322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7725588"/>
              </p:ext>
            </p:extLst>
          </p:nvPr>
        </p:nvGraphicFramePr>
        <p:xfrm>
          <a:off x="827586" y="404647"/>
          <a:ext cx="7776861" cy="6251951"/>
        </p:xfrm>
        <a:graphic>
          <a:graphicData uri="http://schemas.openxmlformats.org/drawingml/2006/table">
            <a:tbl>
              <a:tblPr firstRow="1" firstCol="1" bandRow="1">
                <a:tableStyleId>{5C22544A-7EE6-4342-B048-85BDC9FD1C3A}</a:tableStyleId>
              </a:tblPr>
              <a:tblGrid>
                <a:gridCol w="2720261"/>
                <a:gridCol w="820877"/>
                <a:gridCol w="959794"/>
                <a:gridCol w="863815"/>
                <a:gridCol w="826770"/>
                <a:gridCol w="863815"/>
                <a:gridCol w="721529"/>
              </a:tblGrid>
              <a:tr h="223832">
                <a:tc>
                  <a:txBody>
                    <a:bodyPr/>
                    <a:lstStyle/>
                    <a:p>
                      <a:pPr>
                        <a:lnSpc>
                          <a:spcPct val="115000"/>
                        </a:lnSpc>
                        <a:spcAft>
                          <a:spcPts val="0"/>
                        </a:spcAft>
                      </a:pPr>
                      <a:r>
                        <a:rPr lang="en-GB" sz="900" dirty="0">
                          <a:effectLst/>
                        </a:rPr>
                        <a:t> </a:t>
                      </a:r>
                      <a:endParaRPr lang="en-GB" sz="900" dirty="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900">
                          <a:effectLst/>
                        </a:rPr>
                        <a:t>LIFT</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900">
                          <a:effectLst/>
                        </a:rPr>
                        <a:t>Control</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900">
                          <a:effectLst/>
                        </a:rPr>
                        <a:t>Hilly</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900">
                          <a:effectLst/>
                        </a:rPr>
                        <a:t>Dry</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900">
                          <a:effectLst/>
                        </a:rPr>
                        <a:t>Coastal</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900">
                          <a:effectLst/>
                        </a:rPr>
                        <a:t>Total</a:t>
                      </a:r>
                      <a:endParaRPr lang="en-GB" sz="900">
                        <a:solidFill>
                          <a:srgbClr val="000000"/>
                        </a:solidFill>
                        <a:effectLst/>
                        <a:latin typeface="Times New Roman"/>
                        <a:ea typeface="Calibri"/>
                        <a:cs typeface="Cordia New"/>
                      </a:endParaRPr>
                    </a:p>
                  </a:txBody>
                  <a:tcPr marL="53344" marR="53344" marT="0" marB="0"/>
                </a:tc>
              </a:tr>
              <a:tr h="223832">
                <a:tc>
                  <a:txBody>
                    <a:bodyPr/>
                    <a:lstStyle/>
                    <a:p>
                      <a:pPr>
                        <a:lnSpc>
                          <a:spcPct val="115000"/>
                        </a:lnSpc>
                        <a:spcAft>
                          <a:spcPts val="0"/>
                        </a:spcAft>
                      </a:pPr>
                      <a:r>
                        <a:rPr lang="en-GB" sz="1100" dirty="0">
                          <a:effectLst/>
                        </a:rPr>
                        <a:t>Total (Kyat)</a:t>
                      </a:r>
                      <a:endParaRPr lang="en-GB" sz="1100" dirty="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600">
                          <a:effectLst/>
                        </a:rPr>
                        <a:t>1379.93</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600">
                          <a:effectLst/>
                        </a:rPr>
                        <a:t>1340.37</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600">
                          <a:effectLst/>
                        </a:rPr>
                        <a:t>1500.82</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600">
                          <a:effectLst/>
                        </a:rPr>
                        <a:t>1157.4</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600">
                          <a:effectLst/>
                        </a:rPr>
                        <a:t>1453.13</a:t>
                      </a:r>
                      <a:endParaRPr lang="en-GB" sz="900">
                        <a:solidFill>
                          <a:srgbClr val="000000"/>
                        </a:solidFill>
                        <a:effectLst/>
                        <a:latin typeface="Times New Roman"/>
                        <a:ea typeface="Calibri"/>
                        <a:cs typeface="Cordia New"/>
                      </a:endParaRPr>
                    </a:p>
                  </a:txBody>
                  <a:tcPr marL="53344" marR="53344" marT="0" marB="0"/>
                </a:tc>
                <a:tc>
                  <a:txBody>
                    <a:bodyPr/>
                    <a:lstStyle/>
                    <a:p>
                      <a:pPr>
                        <a:lnSpc>
                          <a:spcPct val="115000"/>
                        </a:lnSpc>
                        <a:spcAft>
                          <a:spcPts val="0"/>
                        </a:spcAft>
                      </a:pPr>
                      <a:r>
                        <a:rPr lang="en-GB" sz="600">
                          <a:effectLst/>
                        </a:rPr>
                        <a:t>1370.04</a:t>
                      </a:r>
                      <a:endParaRPr lang="en-GB" sz="900">
                        <a:solidFill>
                          <a:srgbClr val="000000"/>
                        </a:solidFill>
                        <a:effectLst/>
                        <a:latin typeface="Times New Roman"/>
                        <a:ea typeface="Calibri"/>
                        <a:cs typeface="Cordia New"/>
                      </a:endParaRPr>
                    </a:p>
                  </a:txBody>
                  <a:tcPr marL="53344" marR="53344" marT="0" marB="0"/>
                </a:tc>
              </a:tr>
              <a:tr h="205180">
                <a:tc>
                  <a:txBody>
                    <a:bodyPr/>
                    <a:lstStyle/>
                    <a:p>
                      <a:pPr>
                        <a:lnSpc>
                          <a:spcPct val="115000"/>
                        </a:lnSpc>
                        <a:spcAft>
                          <a:spcPts val="0"/>
                        </a:spcAft>
                      </a:pPr>
                      <a:r>
                        <a:rPr lang="en-GB" sz="1100">
                          <a:effectLst/>
                        </a:rPr>
                        <a:t>Pulses, beans, nuts and seeds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dirty="0">
                          <a:effectLst/>
                        </a:rPr>
                        <a:t>3.2</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4.8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3.2</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Meat, dairy, eggs</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7.5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6.8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7.4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6.4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7.9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7.3</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Fish and other seafood</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5.6</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7.3</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4.7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10.5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6.0</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Roots and tubers</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1.0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1.1</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1.5</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0.6</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1.0</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Vegetables</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6.8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6.5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7.9</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7.9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4.5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6.7</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Fruits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1.9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1.5</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2.2</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2.0</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Spices and condiments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4.7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5.3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4.4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5.1</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5.1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4.8</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Other food products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1.7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1.6</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1.7</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Alcoholic beverages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1.1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0.7</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1.2</a:t>
                      </a:r>
                      <a:endParaRPr lang="en-GB" sz="1100">
                        <a:solidFill>
                          <a:srgbClr val="000000"/>
                        </a:solidFill>
                        <a:effectLst/>
                        <a:latin typeface="Times New Roman"/>
                        <a:ea typeface="Calibri"/>
                        <a:cs typeface="Cordia New"/>
                      </a:endParaRPr>
                    </a:p>
                  </a:txBody>
                  <a:tcPr marL="53344" marR="53344" marT="0" marB="0" anchor="b"/>
                </a:tc>
              </a:tr>
              <a:tr h="154005">
                <a:tc>
                  <a:txBody>
                    <a:bodyPr/>
                    <a:lstStyle/>
                    <a:p>
                      <a:pPr>
                        <a:lnSpc>
                          <a:spcPct val="115000"/>
                        </a:lnSpc>
                        <a:spcAft>
                          <a:spcPts val="0"/>
                        </a:spcAft>
                      </a:pPr>
                      <a:r>
                        <a:rPr lang="en-GB" sz="1100" dirty="0">
                          <a:effectLst/>
                        </a:rPr>
                        <a:t>Food and beverages</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1.4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2.4</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1.3</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Rice and cereals</a:t>
                      </a:r>
                      <a:endParaRPr lang="en-GB" sz="1100" dirty="0">
                        <a:solidFill>
                          <a:srgbClr val="000000"/>
                        </a:solidFill>
                        <a:effectLst/>
                        <a:latin typeface="Times New Roman"/>
                        <a:ea typeface="Calibri"/>
                        <a:cs typeface="Cordia New"/>
                      </a:endParaRPr>
                    </a:p>
                  </a:txBody>
                  <a:tcPr marL="53344" marR="53344" marT="0" marB="0"/>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14.5</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16.0</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14.8</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16.5</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13.6</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14.9</a:t>
                      </a:r>
                    </a:p>
                  </a:txBody>
                  <a:tcPr marL="53344" marR="53344" marT="0" marB="0" anchor="b"/>
                </a:tc>
              </a:tr>
              <a:tr h="205180">
                <a:tc>
                  <a:txBody>
                    <a:bodyPr/>
                    <a:lstStyle/>
                    <a:p>
                      <a:pPr>
                        <a:lnSpc>
                          <a:spcPct val="115000"/>
                        </a:lnSpc>
                        <a:spcAft>
                          <a:spcPts val="0"/>
                        </a:spcAft>
                      </a:pPr>
                      <a:r>
                        <a:rPr lang="en-GB" sz="1100">
                          <a:effectLst/>
                        </a:rPr>
                        <a:t>Oil and fats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3.4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5.0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2.3</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3.3</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Milk products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0.8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0.2</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0.2</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0.6</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Other food items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2.2</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1.6</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2.2</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Energy for household use</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5.5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4.9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5.7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6.7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5.3</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Water</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0.6</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0.2</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0.6</a:t>
                      </a:r>
                      <a:endParaRPr lang="en-GB" sz="1100" dirty="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Personal apparel</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2.9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2.6</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3.2</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2.9</a:t>
                      </a:r>
                      <a:endParaRPr lang="en-GB" sz="1100" dirty="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Medicines</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3.5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4.8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3.5</a:t>
                      </a:r>
                      <a:endParaRPr lang="en-GB" sz="1100" dirty="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Local transport</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1.7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1.8</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Other non-food items</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2.0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1.6</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2.0</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Clothing and other apparel</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3.7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3.0</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3.3</a:t>
                      </a:r>
                      <a:endParaRPr lang="en-GB" sz="1100">
                        <a:solidFill>
                          <a:srgbClr val="000000"/>
                        </a:solidFill>
                        <a:effectLst/>
                        <a:latin typeface="Times New Roman"/>
                        <a:ea typeface="Calibri"/>
                        <a:cs typeface="Cordia New"/>
                      </a:endParaRPr>
                    </a:p>
                  </a:txBody>
                  <a:tcPr marL="53344" marR="53344" marT="0" marB="0" anchor="b"/>
                </a:tc>
              </a:tr>
              <a:tr h="210369">
                <a:tc>
                  <a:txBody>
                    <a:bodyPr/>
                    <a:lstStyle/>
                    <a:p>
                      <a:pPr>
                        <a:lnSpc>
                          <a:spcPct val="115000"/>
                        </a:lnSpc>
                        <a:spcAft>
                          <a:spcPts val="0"/>
                        </a:spcAft>
                      </a:pPr>
                      <a:r>
                        <a:rPr lang="en-GB" sz="1100">
                          <a:effectLst/>
                        </a:rPr>
                        <a:t>Home equipment</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0.5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0.4</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Housing</a:t>
                      </a:r>
                      <a:endParaRPr lang="en-GB" sz="1100">
                        <a:solidFill>
                          <a:srgbClr val="000000"/>
                        </a:solidFill>
                        <a:effectLst/>
                        <a:latin typeface="Times New Roman"/>
                        <a:ea typeface="Calibri"/>
                        <a:cs typeface="Cordia New"/>
                      </a:endParaRPr>
                    </a:p>
                  </a:txBody>
                  <a:tcPr marL="53344" marR="53344" marT="0" marB="0"/>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7.7</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a:solidFill>
                            <a:schemeClr val="dk1"/>
                          </a:solidFill>
                          <a:effectLst/>
                          <a:highlight>
                            <a:srgbClr val="FFFF00"/>
                          </a:highlight>
                          <a:latin typeface="+mn-lt"/>
                          <a:ea typeface="+mn-ea"/>
                          <a:cs typeface="+mn-cs"/>
                        </a:rPr>
                        <a:t>8.4</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a:solidFill>
                            <a:schemeClr val="dk1"/>
                          </a:solidFill>
                          <a:effectLst/>
                          <a:highlight>
                            <a:srgbClr val="FFFF00"/>
                          </a:highlight>
                          <a:latin typeface="+mn-lt"/>
                          <a:ea typeface="+mn-ea"/>
                          <a:cs typeface="+mn-cs"/>
                        </a:rPr>
                        <a:t>10.3</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9.2</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4.2</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7.9</a:t>
                      </a:r>
                    </a:p>
                  </a:txBody>
                  <a:tcPr marL="53344" marR="53344" marT="0" marB="0" anchor="b"/>
                </a:tc>
              </a:tr>
              <a:tr h="205180">
                <a:tc>
                  <a:txBody>
                    <a:bodyPr/>
                    <a:lstStyle/>
                    <a:p>
                      <a:pPr>
                        <a:lnSpc>
                          <a:spcPct val="115000"/>
                        </a:lnSpc>
                        <a:spcAft>
                          <a:spcPts val="0"/>
                        </a:spcAft>
                      </a:pPr>
                      <a:r>
                        <a:rPr lang="en-GB" sz="1100" dirty="0">
                          <a:effectLst/>
                        </a:rPr>
                        <a:t>Health</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2.6</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3.0</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2.0</a:t>
                      </a:r>
                      <a:endParaRPr lang="en-GB" sz="1100" dirty="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3.7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2.7</a:t>
                      </a:r>
                      <a:endParaRPr lang="en-GB" sz="1100" dirty="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Education</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1.9</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1.7</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1.9</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Travel/trips </a:t>
                      </a:r>
                      <a:endParaRPr lang="en-GB" sz="1100" dirty="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0.5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0.5</a:t>
                      </a:r>
                      <a:endParaRPr lang="en-GB" sz="110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a:effectLst/>
                        </a:rPr>
                        <a:t>Other</a:t>
                      </a:r>
                      <a:endParaRPr lang="en-GB" sz="1100">
                        <a:solidFill>
                          <a:srgbClr val="000000"/>
                        </a:solidFill>
                        <a:effectLst/>
                        <a:latin typeface="Times New Roman"/>
                        <a:ea typeface="Calibri"/>
                        <a:cs typeface="Cordia New"/>
                      </a:endParaRPr>
                    </a:p>
                  </a:txBody>
                  <a:tcPr marL="53344" marR="53344" marT="0" marB="0"/>
                </a:tc>
                <a:tc>
                  <a:txBody>
                    <a:bodyPr/>
                    <a:lstStyle/>
                    <a:p>
                      <a:pPr algn="r">
                        <a:lnSpc>
                          <a:spcPct val="115000"/>
                        </a:lnSpc>
                        <a:spcAft>
                          <a:spcPts val="0"/>
                        </a:spcAft>
                      </a:pPr>
                      <a:r>
                        <a:rPr lang="en-GB" sz="1100">
                          <a:effectLst/>
                        </a:rPr>
                        <a:t>1.3</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1.5</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0.4</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2.8</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a:effectLst/>
                        </a:rPr>
                        <a:t>1.1</a:t>
                      </a:r>
                      <a:endParaRPr lang="en-GB" sz="1100">
                        <a:solidFill>
                          <a:srgbClr val="000000"/>
                        </a:solidFill>
                        <a:effectLst/>
                        <a:latin typeface="Times New Roman"/>
                        <a:ea typeface="Calibri"/>
                        <a:cs typeface="Cordia New"/>
                      </a:endParaRPr>
                    </a:p>
                  </a:txBody>
                  <a:tcPr marL="53344" marR="53344" marT="0" marB="0" anchor="b"/>
                </a:tc>
                <a:tc>
                  <a:txBody>
                    <a:bodyPr/>
                    <a:lstStyle/>
                    <a:p>
                      <a:pPr algn="r">
                        <a:lnSpc>
                          <a:spcPct val="115000"/>
                        </a:lnSpc>
                        <a:spcAft>
                          <a:spcPts val="0"/>
                        </a:spcAft>
                      </a:pPr>
                      <a:r>
                        <a:rPr lang="en-GB" sz="1100" dirty="0">
                          <a:effectLst/>
                        </a:rPr>
                        <a:t>1.3</a:t>
                      </a:r>
                      <a:endParaRPr lang="en-GB" sz="1100" dirty="0">
                        <a:solidFill>
                          <a:srgbClr val="000000"/>
                        </a:solidFill>
                        <a:effectLst/>
                        <a:latin typeface="Times New Roman"/>
                        <a:ea typeface="Calibri"/>
                        <a:cs typeface="Cordia New"/>
                      </a:endParaRPr>
                    </a:p>
                  </a:txBody>
                  <a:tcPr marL="53344" marR="53344" marT="0" marB="0" anchor="b"/>
                </a:tc>
              </a:tr>
              <a:tr h="205180">
                <a:tc>
                  <a:txBody>
                    <a:bodyPr/>
                    <a:lstStyle/>
                    <a:p>
                      <a:pPr>
                        <a:lnSpc>
                          <a:spcPct val="115000"/>
                        </a:lnSpc>
                        <a:spcAft>
                          <a:spcPts val="0"/>
                        </a:spcAft>
                      </a:pPr>
                      <a:r>
                        <a:rPr lang="en-GB" sz="1100" dirty="0">
                          <a:effectLst/>
                        </a:rPr>
                        <a:t>Assets</a:t>
                      </a:r>
                      <a:endParaRPr lang="en-GB" sz="1100" dirty="0">
                        <a:solidFill>
                          <a:srgbClr val="000000"/>
                        </a:solidFill>
                        <a:effectLst/>
                        <a:latin typeface="Times New Roman"/>
                        <a:ea typeface="Calibri"/>
                        <a:cs typeface="Cordia New"/>
                      </a:endParaRPr>
                    </a:p>
                  </a:txBody>
                  <a:tcPr marL="53344" marR="53344" marT="0" marB="0"/>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9.9</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8.8</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13.6</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7.4</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7.3</a:t>
                      </a:r>
                    </a:p>
                  </a:txBody>
                  <a:tcPr marL="53344" marR="53344" marT="0" marB="0" anchor="b"/>
                </a:tc>
                <a:tc>
                  <a:txBody>
                    <a:bodyPr/>
                    <a:lstStyle/>
                    <a:p>
                      <a:pPr marL="0" algn="l" defTabSz="914400" rtl="0" eaLnBrk="1" latinLnBrk="0" hangingPunct="1">
                        <a:lnSpc>
                          <a:spcPct val="115000"/>
                        </a:lnSpc>
                        <a:spcBef>
                          <a:spcPts val="600"/>
                        </a:spcBef>
                        <a:spcAft>
                          <a:spcPts val="600"/>
                        </a:spcAft>
                      </a:pPr>
                      <a:r>
                        <a:rPr lang="en-GB" sz="1400" kern="1200" dirty="0">
                          <a:solidFill>
                            <a:schemeClr val="dk1"/>
                          </a:solidFill>
                          <a:effectLst/>
                          <a:highlight>
                            <a:srgbClr val="FFFF00"/>
                          </a:highlight>
                          <a:latin typeface="+mn-lt"/>
                          <a:ea typeface="+mn-ea"/>
                          <a:cs typeface="+mn-cs"/>
                        </a:rPr>
                        <a:t>9.7</a:t>
                      </a:r>
                    </a:p>
                  </a:txBody>
                  <a:tcPr marL="53344" marR="53344" marT="0" marB="0" anchor="b"/>
                </a:tc>
              </a:tr>
            </a:tbl>
          </a:graphicData>
        </a:graphic>
      </p:graphicFrame>
    </p:spTree>
    <p:extLst>
      <p:ext uri="{BB962C8B-B14F-4D97-AF65-F5344CB8AC3E}">
        <p14:creationId xmlns:p14="http://schemas.microsoft.com/office/powerpoint/2010/main" val="4101423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issues</a:t>
            </a:r>
            <a:endParaRPr lang="en-GB" dirty="0"/>
          </a:p>
        </p:txBody>
      </p:sp>
      <p:sp>
        <p:nvSpPr>
          <p:cNvPr id="3" name="Content Placeholder 2"/>
          <p:cNvSpPr>
            <a:spLocks noGrp="1"/>
          </p:cNvSpPr>
          <p:nvPr>
            <p:ph idx="1"/>
          </p:nvPr>
        </p:nvSpPr>
        <p:spPr/>
        <p:txBody>
          <a:bodyPr>
            <a:normAutofit/>
          </a:bodyPr>
          <a:lstStyle/>
          <a:p>
            <a:r>
              <a:rPr lang="en-US" dirty="0" smtClean="0"/>
              <a:t>It was planned that 150 LIFT and 50 Control villages would be visited in rounds 1 and 2</a:t>
            </a:r>
          </a:p>
          <a:p>
            <a:r>
              <a:rPr lang="en-US" dirty="0" smtClean="0"/>
              <a:t>Due to problems, in both rounds only:</a:t>
            </a:r>
          </a:p>
          <a:p>
            <a:pPr lvl="1"/>
            <a:r>
              <a:rPr lang="en-US" dirty="0" smtClean="0"/>
              <a:t>68 LIFT and 36 Control villages were visited</a:t>
            </a:r>
          </a:p>
          <a:p>
            <a:pPr lvl="1"/>
            <a:r>
              <a:rPr lang="en-US" dirty="0" smtClean="0"/>
              <a:t>17 LIFT villages in the Hilly zone</a:t>
            </a:r>
          </a:p>
          <a:p>
            <a:pPr lvl="1"/>
            <a:r>
              <a:rPr lang="en-US" dirty="0" smtClean="0"/>
              <a:t>16 LIFT villages in Dry zone</a:t>
            </a:r>
          </a:p>
          <a:p>
            <a:pPr lvl="1"/>
            <a:r>
              <a:rPr lang="en-US" dirty="0" smtClean="0"/>
              <a:t>36 LIFT villages in the Coastal/Delta zone</a:t>
            </a:r>
          </a:p>
          <a:p>
            <a:pPr lvl="1"/>
            <a:r>
              <a:rPr lang="en-US" dirty="0"/>
              <a:t>Only in the Coastal/Delta zone was the </a:t>
            </a:r>
            <a:r>
              <a:rPr lang="en-GB" dirty="0"/>
              <a:t>sample size large enough to demonstrate significant statistical differences between the zones – 385 households</a:t>
            </a:r>
            <a:endParaRPr lang="en-US" dirty="0"/>
          </a:p>
          <a:p>
            <a:r>
              <a:rPr lang="en-US" dirty="0" smtClean="0"/>
              <a:t>Can not make comparisons between zones with any certainty</a:t>
            </a:r>
          </a:p>
          <a:p>
            <a:pPr lvl="1"/>
            <a:r>
              <a:rPr lang="en-US" dirty="0" smtClean="0"/>
              <a:t>Two exceptions – awareness of LIFT and drinking-water</a:t>
            </a:r>
          </a:p>
          <a:p>
            <a:endParaRPr lang="en-GB" dirty="0"/>
          </a:p>
        </p:txBody>
      </p:sp>
    </p:spTree>
    <p:extLst>
      <p:ext uri="{BB962C8B-B14F-4D97-AF65-F5344CB8AC3E}">
        <p14:creationId xmlns:p14="http://schemas.microsoft.com/office/powerpoint/2010/main" val="1466898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in Differences</a:t>
            </a:r>
            <a:endParaRPr lang="en-GB" dirty="0"/>
          </a:p>
        </p:txBody>
      </p:sp>
      <p:sp>
        <p:nvSpPr>
          <p:cNvPr id="3" name="Content Placeholder 2"/>
          <p:cNvSpPr>
            <a:spLocks noGrp="1"/>
          </p:cNvSpPr>
          <p:nvPr>
            <p:ph idx="1"/>
          </p:nvPr>
        </p:nvSpPr>
        <p:spPr/>
        <p:txBody>
          <a:bodyPr/>
          <a:lstStyle/>
          <a:p>
            <a:r>
              <a:rPr lang="en-GB" dirty="0" smtClean="0"/>
              <a:t>Estimates difference </a:t>
            </a:r>
            <a:r>
              <a:rPr lang="en-GB" dirty="0"/>
              <a:t>between outcome </a:t>
            </a:r>
            <a:r>
              <a:rPr lang="en-GB" dirty="0" smtClean="0"/>
              <a:t>at </a:t>
            </a:r>
            <a:r>
              <a:rPr lang="en-GB" dirty="0"/>
              <a:t>two time points for </a:t>
            </a:r>
            <a:r>
              <a:rPr lang="en-GB" dirty="0" smtClean="0"/>
              <a:t>Intervention </a:t>
            </a:r>
            <a:r>
              <a:rPr lang="en-GB" dirty="0"/>
              <a:t>and </a:t>
            </a:r>
            <a:r>
              <a:rPr lang="en-GB" dirty="0" smtClean="0"/>
              <a:t>control households </a:t>
            </a:r>
            <a:endParaRPr lang="en-GB" dirty="0"/>
          </a:p>
          <a:p>
            <a:r>
              <a:rPr lang="en-GB" dirty="0"/>
              <a:t>Then comparing </a:t>
            </a:r>
            <a:r>
              <a:rPr lang="en-GB" dirty="0" smtClean="0"/>
              <a:t>difference </a:t>
            </a:r>
            <a:r>
              <a:rPr lang="en-GB" dirty="0"/>
              <a:t>between the groups</a:t>
            </a:r>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075017426"/>
              </p:ext>
            </p:extLst>
          </p:nvPr>
        </p:nvGraphicFramePr>
        <p:xfrm>
          <a:off x="611559" y="2924944"/>
          <a:ext cx="7992888" cy="3337760"/>
        </p:xfrm>
        <a:graphic>
          <a:graphicData uri="http://schemas.openxmlformats.org/drawingml/2006/table">
            <a:tbl>
              <a:tblPr firstRow="1" firstCol="1" bandRow="1">
                <a:tableStyleId>{5C22544A-7EE6-4342-B048-85BDC9FD1C3A}</a:tableStyleId>
              </a:tblPr>
              <a:tblGrid>
                <a:gridCol w="1884495"/>
                <a:gridCol w="761063"/>
                <a:gridCol w="761063"/>
                <a:gridCol w="867438"/>
                <a:gridCol w="845818"/>
                <a:gridCol w="844088"/>
                <a:gridCol w="862249"/>
                <a:gridCol w="1166674"/>
              </a:tblGrid>
              <a:tr h="1273280">
                <a:tc>
                  <a:txBody>
                    <a:bodyPr/>
                    <a:lstStyle/>
                    <a:p>
                      <a:pPr>
                        <a:lnSpc>
                          <a:spcPct val="115000"/>
                        </a:lnSpc>
                        <a:spcAft>
                          <a:spcPts val="0"/>
                        </a:spcAft>
                      </a:pPr>
                      <a:r>
                        <a:rPr lang="en-GB" sz="12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LIFT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200">
                          <a:effectLst/>
                        </a:rPr>
                        <a:t>Change in LIFT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2011</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Bef>
                          <a:spcPts val="600"/>
                        </a:spcBef>
                        <a:spcAft>
                          <a:spcPts val="600"/>
                        </a:spcAft>
                      </a:pPr>
                      <a:r>
                        <a:rPr lang="en-GB" sz="1100">
                          <a:effectLst/>
                        </a:rPr>
                        <a:t>Control 2013</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Change in Control villages</a:t>
                      </a:r>
                      <a:endParaRPr lang="en-GB" sz="1200">
                        <a:solidFill>
                          <a:srgbClr val="000000"/>
                        </a:solidFill>
                        <a:effectLst/>
                        <a:latin typeface="Times New Roman"/>
                        <a:ea typeface="Calibri"/>
                        <a:cs typeface="Cordia New"/>
                      </a:endParaRPr>
                    </a:p>
                  </a:txBody>
                  <a:tcPr marL="68580" marR="68580" marT="0" marB="0"/>
                </a:tc>
                <a:tc>
                  <a:txBody>
                    <a:bodyPr/>
                    <a:lstStyle/>
                    <a:p>
                      <a:pPr algn="ctr">
                        <a:lnSpc>
                          <a:spcPct val="115000"/>
                        </a:lnSpc>
                        <a:spcAft>
                          <a:spcPts val="0"/>
                        </a:spcAft>
                      </a:pPr>
                      <a:r>
                        <a:rPr lang="en-GB" sz="1100">
                          <a:effectLst/>
                        </a:rPr>
                        <a:t>Difference in differences</a:t>
                      </a:r>
                      <a:endParaRPr lang="en-GB" sz="1200">
                        <a:solidFill>
                          <a:srgbClr val="000000"/>
                        </a:solidFill>
                        <a:effectLst/>
                        <a:latin typeface="Times New Roman"/>
                        <a:ea typeface="Calibri"/>
                        <a:cs typeface="Cordia New"/>
                      </a:endParaRPr>
                    </a:p>
                  </a:txBody>
                  <a:tcPr marL="68580" marR="68580" marT="0" marB="0"/>
                </a:tc>
              </a:tr>
              <a:tr h="221660">
                <a:tc>
                  <a:txBody>
                    <a:bodyPr/>
                    <a:lstStyle/>
                    <a:p>
                      <a:pPr>
                        <a:lnSpc>
                          <a:spcPct val="115000"/>
                        </a:lnSpc>
                        <a:spcBef>
                          <a:spcPts val="600"/>
                        </a:spcBef>
                        <a:spcAft>
                          <a:spcPts val="600"/>
                        </a:spcAft>
                      </a:pPr>
                      <a:r>
                        <a:rPr lang="en-GB" sz="1100">
                          <a:effectLst/>
                        </a:rPr>
                        <a:t>Sale of rice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r>
              <a:tr h="221660">
                <a:tc>
                  <a:txBody>
                    <a:bodyPr/>
                    <a:lstStyle/>
                    <a:p>
                      <a:pPr>
                        <a:lnSpc>
                          <a:spcPct val="115000"/>
                        </a:lnSpc>
                        <a:spcBef>
                          <a:spcPts val="200"/>
                        </a:spcBef>
                        <a:spcAft>
                          <a:spcPts val="200"/>
                        </a:spcAft>
                      </a:pPr>
                      <a:r>
                        <a:rPr lang="en-GB" sz="1100">
                          <a:effectLst/>
                        </a:rPr>
                        <a:t>Sale of paddy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16.8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23.3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11.6</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16.8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a:t>
                      </a:r>
                      <a:endParaRPr lang="en-GB" sz="1400">
                        <a:solidFill>
                          <a:srgbClr val="000000"/>
                        </a:solidFill>
                        <a:effectLst/>
                        <a:latin typeface="Times New Roman"/>
                        <a:ea typeface="Calibri"/>
                        <a:cs typeface="Cordia New"/>
                      </a:endParaRPr>
                    </a:p>
                  </a:txBody>
                  <a:tcPr marL="68580" marR="68580" marT="0" marB="0"/>
                </a:tc>
              </a:tr>
              <a:tr h="458036">
                <a:tc>
                  <a:txBody>
                    <a:bodyPr/>
                    <a:lstStyle/>
                    <a:p>
                      <a:pPr>
                        <a:lnSpc>
                          <a:spcPct val="115000"/>
                        </a:lnSpc>
                        <a:spcBef>
                          <a:spcPts val="200"/>
                        </a:spcBef>
                        <a:spcAft>
                          <a:spcPts val="200"/>
                        </a:spcAft>
                      </a:pPr>
                      <a:r>
                        <a:rPr lang="en-GB" sz="1100">
                          <a:effectLst/>
                        </a:rPr>
                        <a:t>Sale of other cereals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15.3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16.8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18.8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r>
              <a:tr h="458036">
                <a:tc>
                  <a:txBody>
                    <a:bodyPr/>
                    <a:lstStyle/>
                    <a:p>
                      <a:pPr>
                        <a:lnSpc>
                          <a:spcPct val="115000"/>
                        </a:lnSpc>
                        <a:spcBef>
                          <a:spcPts val="200"/>
                        </a:spcBef>
                        <a:spcAft>
                          <a:spcPts val="200"/>
                        </a:spcAft>
                      </a:pPr>
                      <a:r>
                        <a:rPr lang="en-GB" sz="1100">
                          <a:effectLst/>
                        </a:rPr>
                        <a:t>Sale of beans, pulses and peanuts</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23.1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5.3</a:t>
                      </a:r>
                      <a:endParaRPr lang="en-GB" sz="1400">
                        <a:solidFill>
                          <a:srgbClr val="000000"/>
                        </a:solidFill>
                        <a:effectLst/>
                        <a:latin typeface="Times New Roman"/>
                        <a:ea typeface="Calibri"/>
                        <a:cs typeface="Cordia New"/>
                      </a:endParaRPr>
                    </a:p>
                  </a:txBody>
                  <a:tcPr marL="68580" marR="68580" marT="0" marB="0"/>
                </a:tc>
              </a:tr>
              <a:tr h="458036">
                <a:tc>
                  <a:txBody>
                    <a:bodyPr/>
                    <a:lstStyle/>
                    <a:p>
                      <a:pPr>
                        <a:lnSpc>
                          <a:spcPct val="115000"/>
                        </a:lnSpc>
                        <a:spcBef>
                          <a:spcPts val="200"/>
                        </a:spcBef>
                        <a:spcAft>
                          <a:spcPts val="200"/>
                        </a:spcAft>
                      </a:pPr>
                      <a:r>
                        <a:rPr lang="en-GB" sz="1100">
                          <a:effectLst/>
                        </a:rPr>
                        <a:t>Sale of tubers and root crops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2.8*</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-3.9**</a:t>
                      </a:r>
                      <a:endParaRPr lang="en-GB" sz="1400">
                        <a:solidFill>
                          <a:srgbClr val="000000"/>
                        </a:solidFill>
                        <a:effectLst/>
                        <a:latin typeface="Times New Roman"/>
                        <a:ea typeface="Calibri"/>
                        <a:cs typeface="Cordia New"/>
                      </a:endParaRPr>
                    </a:p>
                  </a:txBody>
                  <a:tcPr marL="68580" marR="68580" marT="0" marB="0"/>
                </a:tc>
              </a:tr>
              <a:tr h="221660">
                <a:tc>
                  <a:txBody>
                    <a:bodyPr/>
                    <a:lstStyle/>
                    <a:p>
                      <a:pPr>
                        <a:spcAft>
                          <a:spcPts val="0"/>
                        </a:spcAft>
                      </a:pPr>
                      <a:r>
                        <a:rPr lang="en-GB" sz="1100">
                          <a:effectLst/>
                        </a:rPr>
                        <a:t>Cash for work</a:t>
                      </a:r>
                      <a:endParaRPr lang="en-GB" sz="1000">
                        <a:solidFill>
                          <a:srgbClr val="000000"/>
                        </a:solidFill>
                        <a:effectLst/>
                        <a:latin typeface="Arial Narrow"/>
                        <a:ea typeface="Times New Roman"/>
                        <a:cs typeface="Times New Roman"/>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0</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highlight>
                            <a:srgbClr val="FFFF00"/>
                          </a:highlight>
                        </a:rPr>
                        <a:t>.2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highlight>
                            <a:srgbClr val="FFFF00"/>
                          </a:highlight>
                        </a:rPr>
                        <a:t>2.2**</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320575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 of significance</a:t>
            </a:r>
            <a:endParaRPr lang="en-GB" dirty="0"/>
          </a:p>
        </p:txBody>
      </p:sp>
      <p:sp>
        <p:nvSpPr>
          <p:cNvPr id="3" name="Content Placeholder 2"/>
          <p:cNvSpPr>
            <a:spLocks noGrp="1"/>
          </p:cNvSpPr>
          <p:nvPr>
            <p:ph idx="1"/>
          </p:nvPr>
        </p:nvSpPr>
        <p:spPr/>
        <p:txBody>
          <a:bodyPr/>
          <a:lstStyle/>
          <a:p>
            <a:r>
              <a:rPr lang="en-GB" sz="4000" dirty="0"/>
              <a:t>*p-value &lt; </a:t>
            </a:r>
            <a:r>
              <a:rPr lang="en-GB" sz="4000" dirty="0" smtClean="0"/>
              <a:t>0.05</a:t>
            </a:r>
          </a:p>
          <a:p>
            <a:r>
              <a:rPr lang="en-GB" sz="4000" dirty="0" smtClean="0"/>
              <a:t>**</a:t>
            </a:r>
            <a:r>
              <a:rPr lang="en-GB" sz="4000" dirty="0"/>
              <a:t>p-value &lt;</a:t>
            </a:r>
            <a:r>
              <a:rPr lang="en-GB" sz="4000" dirty="0" smtClean="0"/>
              <a:t>0.005</a:t>
            </a:r>
          </a:p>
          <a:p>
            <a:r>
              <a:rPr lang="en-GB" sz="4000" dirty="0" smtClean="0"/>
              <a:t>***</a:t>
            </a:r>
            <a:r>
              <a:rPr lang="en-GB" sz="4000" dirty="0"/>
              <a:t>p-value &lt;0.001</a:t>
            </a:r>
          </a:p>
          <a:p>
            <a:endParaRPr lang="en-GB" dirty="0"/>
          </a:p>
        </p:txBody>
      </p:sp>
    </p:spTree>
    <p:extLst>
      <p:ext uri="{BB962C8B-B14F-4D97-AF65-F5344CB8AC3E}">
        <p14:creationId xmlns:p14="http://schemas.microsoft.com/office/powerpoint/2010/main" val="2781136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of LIFT#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003499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9780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b="1" dirty="0" smtClean="0">
                <a:effectLst/>
              </a:rPr>
              <a:t>Participation </a:t>
            </a:r>
            <a:r>
              <a:rPr lang="en-GB" sz="4400" b="1" dirty="0">
                <a:effectLst/>
              </a:rPr>
              <a:t>in </a:t>
            </a:r>
            <a:r>
              <a:rPr lang="en-GB" sz="4400" b="1" dirty="0" smtClean="0">
                <a:effectLst/>
              </a:rPr>
              <a:t>trainings# (%) </a:t>
            </a:r>
            <a:endParaRPr lang="en-GB"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663664"/>
              </p:ext>
            </p:extLst>
          </p:nvPr>
        </p:nvGraphicFramePr>
        <p:xfrm>
          <a:off x="971602" y="1844826"/>
          <a:ext cx="7632845" cy="4104456"/>
        </p:xfrm>
        <a:graphic>
          <a:graphicData uri="http://schemas.openxmlformats.org/drawingml/2006/table">
            <a:tbl>
              <a:tblPr firstRow="1" firstCol="1" bandRow="1">
                <a:tableStyleId>{5C22544A-7EE6-4342-B048-85BDC9FD1C3A}</a:tableStyleId>
              </a:tblPr>
              <a:tblGrid>
                <a:gridCol w="4667763"/>
                <a:gridCol w="748060"/>
                <a:gridCol w="817187"/>
                <a:gridCol w="816365"/>
                <a:gridCol w="583470"/>
              </a:tblGrid>
              <a:tr h="513057">
                <a:tc>
                  <a:txBody>
                    <a:bodyPr/>
                    <a:lstStyle/>
                    <a:p>
                      <a:pPr>
                        <a:lnSpc>
                          <a:spcPct val="115000"/>
                        </a:lnSpc>
                        <a:spcBef>
                          <a:spcPts val="600"/>
                        </a:spcBef>
                        <a:spcAft>
                          <a:spcPts val="600"/>
                        </a:spcAft>
                      </a:pPr>
                      <a:r>
                        <a:rPr lang="en-GB" sz="1100" dirty="0">
                          <a:effectLst/>
                        </a:rPr>
                        <a:t> </a:t>
                      </a:r>
                      <a:endParaRPr lang="en-GB" sz="1200" dirty="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Hilly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Dry</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Coastal</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100">
                          <a:effectLst/>
                        </a:rPr>
                        <a:t>LIFT</a:t>
                      </a:r>
                      <a:endParaRPr lang="en-GB" sz="1200">
                        <a:solidFill>
                          <a:srgbClr val="000000"/>
                        </a:solidFill>
                        <a:effectLst/>
                        <a:latin typeface="Times New Roman"/>
                        <a:ea typeface="Calibri"/>
                        <a:cs typeface="Cordia New"/>
                      </a:endParaRPr>
                    </a:p>
                  </a:txBody>
                  <a:tcPr marL="68580" marR="68580" marT="0" marB="0"/>
                </a:tc>
              </a:tr>
              <a:tr h="513057">
                <a:tc>
                  <a:txBody>
                    <a:bodyPr/>
                    <a:lstStyle/>
                    <a:p>
                      <a:pPr>
                        <a:lnSpc>
                          <a:spcPct val="115000"/>
                        </a:lnSpc>
                        <a:spcBef>
                          <a:spcPts val="600"/>
                        </a:spcBef>
                        <a:spcAft>
                          <a:spcPts val="600"/>
                        </a:spcAft>
                      </a:pPr>
                      <a:r>
                        <a:rPr lang="en-GB" sz="1100">
                          <a:effectLst/>
                        </a:rPr>
                        <a:t>Training related to crops and crop production</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19.5***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a:t>
                      </a:r>
                      <a:endParaRPr lang="en-GB" sz="1400">
                        <a:solidFill>
                          <a:srgbClr val="000000"/>
                        </a:solidFill>
                        <a:effectLst/>
                        <a:latin typeface="Times New Roman"/>
                        <a:ea typeface="Calibri"/>
                        <a:cs typeface="Cordia New"/>
                      </a:endParaRPr>
                    </a:p>
                  </a:txBody>
                  <a:tcPr marL="68580" marR="68580" marT="0" marB="0"/>
                </a:tc>
              </a:tr>
              <a:tr h="513057">
                <a:tc>
                  <a:txBody>
                    <a:bodyPr/>
                    <a:lstStyle/>
                    <a:p>
                      <a:pPr>
                        <a:lnSpc>
                          <a:spcPct val="115000"/>
                        </a:lnSpc>
                        <a:spcBef>
                          <a:spcPts val="600"/>
                        </a:spcBef>
                        <a:spcAft>
                          <a:spcPts val="600"/>
                        </a:spcAft>
                      </a:pPr>
                      <a:r>
                        <a:rPr lang="en-GB" sz="1100">
                          <a:effectLst/>
                        </a:rPr>
                        <a:t>Training in livestock</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5.6</a:t>
                      </a:r>
                      <a:endParaRPr lang="en-GB" sz="1400">
                        <a:solidFill>
                          <a:srgbClr val="000000"/>
                        </a:solidFill>
                        <a:effectLst/>
                        <a:latin typeface="Times New Roman"/>
                        <a:ea typeface="Calibri"/>
                        <a:cs typeface="Cordia New"/>
                      </a:endParaRPr>
                    </a:p>
                  </a:txBody>
                  <a:tcPr marL="68580" marR="68580" marT="0" marB="0"/>
                </a:tc>
              </a:tr>
              <a:tr h="513057">
                <a:tc>
                  <a:txBody>
                    <a:bodyPr/>
                    <a:lstStyle/>
                    <a:p>
                      <a:pPr>
                        <a:lnSpc>
                          <a:spcPct val="115000"/>
                        </a:lnSpc>
                        <a:spcBef>
                          <a:spcPts val="600"/>
                        </a:spcBef>
                        <a:spcAft>
                          <a:spcPts val="600"/>
                        </a:spcAft>
                      </a:pPr>
                      <a:r>
                        <a:rPr lang="en-GB" sz="1100">
                          <a:effectLst/>
                        </a:rPr>
                        <a:t>Training in skills for small business management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11.2***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9.7</a:t>
                      </a:r>
                      <a:endParaRPr lang="en-GB" sz="1400">
                        <a:solidFill>
                          <a:srgbClr val="000000"/>
                        </a:solidFill>
                        <a:effectLst/>
                        <a:latin typeface="Times New Roman"/>
                        <a:ea typeface="Calibri"/>
                        <a:cs typeface="Cordia New"/>
                      </a:endParaRPr>
                    </a:p>
                  </a:txBody>
                  <a:tcPr marL="68580" marR="68580" marT="0" marB="0"/>
                </a:tc>
              </a:tr>
              <a:tr h="513057">
                <a:tc>
                  <a:txBody>
                    <a:bodyPr/>
                    <a:lstStyle/>
                    <a:p>
                      <a:pPr>
                        <a:lnSpc>
                          <a:spcPct val="115000"/>
                        </a:lnSpc>
                        <a:spcBef>
                          <a:spcPts val="600"/>
                        </a:spcBef>
                        <a:spcAft>
                          <a:spcPts val="600"/>
                        </a:spcAft>
                      </a:pPr>
                      <a:r>
                        <a:rPr lang="en-GB" sz="1100">
                          <a:effectLst/>
                        </a:rPr>
                        <a:t>Provision of inputs for agriculture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7.4*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6</a:t>
                      </a:r>
                      <a:endParaRPr lang="en-GB" sz="1400">
                        <a:solidFill>
                          <a:srgbClr val="000000"/>
                        </a:solidFill>
                        <a:effectLst/>
                        <a:latin typeface="Times New Roman"/>
                        <a:ea typeface="Calibri"/>
                        <a:cs typeface="Cordia New"/>
                      </a:endParaRPr>
                    </a:p>
                  </a:txBody>
                  <a:tcPr marL="68580" marR="68580" marT="0" marB="0"/>
                </a:tc>
              </a:tr>
              <a:tr h="513057">
                <a:tc>
                  <a:txBody>
                    <a:bodyPr/>
                    <a:lstStyle/>
                    <a:p>
                      <a:pPr>
                        <a:lnSpc>
                          <a:spcPct val="115000"/>
                        </a:lnSpc>
                        <a:spcBef>
                          <a:spcPts val="600"/>
                        </a:spcBef>
                        <a:spcAft>
                          <a:spcPts val="600"/>
                        </a:spcAft>
                      </a:pPr>
                      <a:r>
                        <a:rPr lang="en-GB" sz="1100">
                          <a:effectLst/>
                        </a:rPr>
                        <a:t>Savings and credit groups and provision of credit</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24.1***</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14.5***</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20.2***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19.3</a:t>
                      </a:r>
                      <a:endParaRPr lang="en-GB" sz="1400">
                        <a:solidFill>
                          <a:srgbClr val="000000"/>
                        </a:solidFill>
                        <a:effectLst/>
                        <a:latin typeface="Times New Roman"/>
                        <a:ea typeface="Calibri"/>
                        <a:cs typeface="Cordia New"/>
                      </a:endParaRPr>
                    </a:p>
                  </a:txBody>
                  <a:tcPr marL="68580" marR="68580" marT="0" marB="0"/>
                </a:tc>
              </a:tr>
              <a:tr h="513057">
                <a:tc>
                  <a:txBody>
                    <a:bodyPr/>
                    <a:lstStyle/>
                    <a:p>
                      <a:pPr>
                        <a:lnSpc>
                          <a:spcPct val="115000"/>
                        </a:lnSpc>
                        <a:spcBef>
                          <a:spcPts val="600"/>
                        </a:spcBef>
                        <a:spcAft>
                          <a:spcPts val="600"/>
                        </a:spcAft>
                      </a:pPr>
                      <a:r>
                        <a:rPr lang="en-GB" sz="1100">
                          <a:effectLst/>
                        </a:rPr>
                        <a:t>Formation/strengthening of groups in the village</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5.4***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12.4***</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14.2***</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10.9</a:t>
                      </a:r>
                      <a:endParaRPr lang="en-GB" sz="1400">
                        <a:solidFill>
                          <a:srgbClr val="000000"/>
                        </a:solidFill>
                        <a:effectLst/>
                        <a:latin typeface="Times New Roman"/>
                        <a:ea typeface="Calibri"/>
                        <a:cs typeface="Cordia New"/>
                      </a:endParaRPr>
                    </a:p>
                  </a:txBody>
                  <a:tcPr marL="68580" marR="68580" marT="0" marB="0"/>
                </a:tc>
              </a:tr>
              <a:tr h="513057">
                <a:tc>
                  <a:txBody>
                    <a:bodyPr/>
                    <a:lstStyle/>
                    <a:p>
                      <a:pPr>
                        <a:lnSpc>
                          <a:spcPct val="115000"/>
                        </a:lnSpc>
                        <a:spcBef>
                          <a:spcPts val="600"/>
                        </a:spcBef>
                        <a:spcAft>
                          <a:spcPts val="600"/>
                        </a:spcAft>
                      </a:pPr>
                      <a:r>
                        <a:rPr lang="en-GB" sz="1100">
                          <a:effectLst/>
                        </a:rPr>
                        <a:t>Cash for work activities </a:t>
                      </a:r>
                      <a:endParaRPr lang="en-GB" sz="12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1.3***</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31.9***</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a:effectLst/>
                        </a:rPr>
                        <a:t>4.7***</a:t>
                      </a:r>
                      <a:endParaRPr lang="en-GB" sz="1400">
                        <a:solidFill>
                          <a:srgbClr val="000000"/>
                        </a:solidFill>
                        <a:effectLst/>
                        <a:latin typeface="Times New Roman"/>
                        <a:ea typeface="Calibri"/>
                        <a:cs typeface="Cordia New"/>
                      </a:endParaRPr>
                    </a:p>
                  </a:txBody>
                  <a:tcPr marL="68580" marR="68580" marT="0" marB="0"/>
                </a:tc>
                <a:tc>
                  <a:txBody>
                    <a:bodyPr/>
                    <a:lstStyle/>
                    <a:p>
                      <a:pPr>
                        <a:lnSpc>
                          <a:spcPct val="115000"/>
                        </a:lnSpc>
                        <a:spcBef>
                          <a:spcPts val="600"/>
                        </a:spcBef>
                        <a:spcAft>
                          <a:spcPts val="600"/>
                        </a:spcAft>
                      </a:pPr>
                      <a:r>
                        <a:rPr lang="en-GB" sz="1400" dirty="0">
                          <a:effectLst/>
                        </a:rPr>
                        <a:t>13.5</a:t>
                      </a:r>
                      <a:endParaRPr lang="en-GB" sz="1400" dirty="0">
                        <a:solidFill>
                          <a:srgbClr val="000000"/>
                        </a:solidFill>
                        <a:effectLst/>
                        <a:latin typeface="Times New Roman"/>
                        <a:ea typeface="Calibri"/>
                        <a:cs typeface="Cordia New"/>
                      </a:endParaRPr>
                    </a:p>
                  </a:txBody>
                  <a:tcPr marL="68580" marR="68580" marT="0" marB="0"/>
                </a:tc>
              </a:tr>
            </a:tbl>
          </a:graphicData>
        </a:graphic>
      </p:graphicFrame>
    </p:spTree>
    <p:extLst>
      <p:ext uri="{BB962C8B-B14F-4D97-AF65-F5344CB8AC3E}">
        <p14:creationId xmlns:p14="http://schemas.microsoft.com/office/powerpoint/2010/main" val="893609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Villagers’ perceptions (FGDs)</a:t>
            </a:r>
            <a:endParaRPr lang="en-GB" dirty="0"/>
          </a:p>
        </p:txBody>
      </p:sp>
      <p:sp>
        <p:nvSpPr>
          <p:cNvPr id="3" name="Content Placeholder 2"/>
          <p:cNvSpPr>
            <a:spLocks noGrp="1"/>
          </p:cNvSpPr>
          <p:nvPr>
            <p:ph idx="1"/>
          </p:nvPr>
        </p:nvSpPr>
        <p:spPr/>
        <p:txBody>
          <a:bodyPr/>
          <a:lstStyle/>
          <a:p>
            <a:r>
              <a:rPr lang="en-US" dirty="0" smtClean="0"/>
              <a:t>Improvement in village unity:</a:t>
            </a:r>
          </a:p>
          <a:p>
            <a:pPr lvl="1"/>
            <a:r>
              <a:rPr lang="en-GB" sz="1800" i="1" dirty="0"/>
              <a:t>The village has become more united. Before that, the head of the villager made all the decisions. Since the last one or two years, people have worked together for social affairs and they have come to understand teamwork. Nowadays the villagers can support the monastery and the teachers from the school by collecting the money from the villagers</a:t>
            </a:r>
            <a:r>
              <a:rPr lang="en-GB" sz="1800" dirty="0"/>
              <a:t> (Hilly zone).</a:t>
            </a:r>
          </a:p>
          <a:p>
            <a:pPr lvl="1"/>
            <a:r>
              <a:rPr lang="en-GB" sz="1800" i="1" dirty="0"/>
              <a:t>… there was no teamwork before. Now the villagers work together. The villagers listen to the leaders and then get involved in activities together such as digging the canals and clearing the road</a:t>
            </a:r>
            <a:r>
              <a:rPr lang="en-GB" sz="1800" dirty="0"/>
              <a:t> (Hilly zone). </a:t>
            </a:r>
          </a:p>
          <a:p>
            <a:pPr lvl="1"/>
            <a:r>
              <a:rPr lang="en-GB" sz="1800" i="1" dirty="0"/>
              <a:t>… the villagers are becoming united as they gather so often to attend meetings. Everyone gets involved in activities such as repairing of roads, community social occasions of joy and grief, etc.</a:t>
            </a:r>
            <a:r>
              <a:rPr lang="en-GB" sz="1800" dirty="0"/>
              <a:t> (Dry zone).</a:t>
            </a:r>
          </a:p>
          <a:p>
            <a:pPr marL="457200" lvl="1" indent="0">
              <a:buNone/>
            </a:pPr>
            <a:endParaRPr lang="en-GB" dirty="0"/>
          </a:p>
        </p:txBody>
      </p:sp>
    </p:spTree>
    <p:extLst>
      <p:ext uri="{BB962C8B-B14F-4D97-AF65-F5344CB8AC3E}">
        <p14:creationId xmlns:p14="http://schemas.microsoft.com/office/powerpoint/2010/main" val="31467907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450</TotalTime>
  <Words>2793</Words>
  <Application>Microsoft Office PowerPoint</Application>
  <PresentationFormat>On-screen Show (4:3)</PresentationFormat>
  <Paragraphs>1253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Executive</vt:lpstr>
      <vt:lpstr>Launch of the Draft 2013 Household Survey:  A story of rapid change but often in both LIFT and Control villages</vt:lpstr>
      <vt:lpstr>Summary of the talk</vt:lpstr>
      <vt:lpstr>Data tools and number of cases</vt:lpstr>
      <vt:lpstr>Methodology issues</vt:lpstr>
      <vt:lpstr>Difference in Differences</vt:lpstr>
      <vt:lpstr>Indicators of significance</vt:lpstr>
      <vt:lpstr>Awareness of LIFT#</vt:lpstr>
      <vt:lpstr>Participation in trainings# (%) </vt:lpstr>
      <vt:lpstr>Villagers’ perceptions (FGDs)</vt:lpstr>
      <vt:lpstr>Source of household income</vt:lpstr>
      <vt:lpstr>Comparison of household’s income during these past 12 months, with the previous year</vt:lpstr>
      <vt:lpstr>Food consumed by households</vt:lpstr>
      <vt:lpstr>Household Dietary Diversity Score (HDDS) </vt:lpstr>
      <vt:lpstr>Months of adequate household food provision (MAHFP)</vt:lpstr>
      <vt:lpstr>Household Hunger Scale </vt:lpstr>
      <vt:lpstr>Coping strategies by changing the diet </vt:lpstr>
      <vt:lpstr>Comparison of household food availability from all sources in the past 12 months with the previous year</vt:lpstr>
      <vt:lpstr>Land ownership and usage</vt:lpstr>
      <vt:lpstr>Crop yield comparisons</vt:lpstr>
      <vt:lpstr>Constraints to crop production</vt:lpstr>
      <vt:lpstr>Credit</vt:lpstr>
      <vt:lpstr>Household assets - Proportion of households with the following source of lighting</vt:lpstr>
      <vt:lpstr>Proportion of households being trained </vt:lpstr>
      <vt:lpstr>Household water supply rainy season#</vt:lpstr>
      <vt:lpstr>Cleaning the water#</vt:lpstr>
      <vt:lpstr>Proportion of villages by zone facing water shortages by month</vt:lpstr>
      <vt:lpstr>Prevalence of underweight children aged 0-60 months by age groups (22% were moderately or severely underweight)</vt:lpstr>
      <vt:lpstr>Prevalence of stunted children aged 0-60 months by age (32% were moderately or severely stunted</vt:lpstr>
      <vt:lpstr>Prevalence of wasted children (weight for height)</vt:lpstr>
      <vt:lpstr>Children 6 months and under being breastfed (n=489)</vt:lpstr>
      <vt:lpstr>Proportion of children with diarrhoea in the last two weeks (n=4,067)</vt:lpstr>
      <vt:lpstr>Individual dietary diversity, minimum dietary diversity score for 6-23 month children</vt:lpstr>
      <vt:lpstr>Prevalence of poverty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samsung</cp:lastModifiedBy>
  <cp:revision>35</cp:revision>
  <dcterms:created xsi:type="dcterms:W3CDTF">2014-05-23T08:05:55Z</dcterms:created>
  <dcterms:modified xsi:type="dcterms:W3CDTF">2014-05-26T02:34:47Z</dcterms:modified>
</cp:coreProperties>
</file>